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92" r:id="rId3"/>
    <p:sldId id="293" r:id="rId4"/>
    <p:sldId id="294" r:id="rId5"/>
    <p:sldId id="295" r:id="rId6"/>
    <p:sldId id="296" r:id="rId7"/>
    <p:sldId id="297" r:id="rId8"/>
    <p:sldId id="298" r:id="rId9"/>
    <p:sldId id="257" r:id="rId10"/>
    <p:sldId id="258" r:id="rId11"/>
    <p:sldId id="259" r:id="rId12"/>
    <p:sldId id="260" r:id="rId13"/>
    <p:sldId id="261" r:id="rId14"/>
    <p:sldId id="262" r:id="rId15"/>
    <p:sldId id="268" r:id="rId16"/>
    <p:sldId id="263" r:id="rId17"/>
    <p:sldId id="264" r:id="rId18"/>
    <p:sldId id="265" r:id="rId19"/>
    <p:sldId id="266" r:id="rId20"/>
    <p:sldId id="267" r:id="rId21"/>
    <p:sldId id="280" r:id="rId22"/>
    <p:sldId id="291" r:id="rId23"/>
    <p:sldId id="270" r:id="rId24"/>
    <p:sldId id="271" r:id="rId25"/>
    <p:sldId id="272" r:id="rId26"/>
    <p:sldId id="273" r:id="rId27"/>
    <p:sldId id="274" r:id="rId28"/>
    <p:sldId id="275" r:id="rId29"/>
    <p:sldId id="276" r:id="rId30"/>
    <p:sldId id="277" r:id="rId31"/>
    <p:sldId id="278" r:id="rId32"/>
    <p:sldId id="279" r:id="rId33"/>
    <p:sldId id="289" r:id="rId34"/>
    <p:sldId id="287" r:id="rId35"/>
    <p:sldId id="288" r:id="rId36"/>
    <p:sldId id="286" r:id="rId37"/>
    <p:sldId id="281" r:id="rId38"/>
    <p:sldId id="282" r:id="rId39"/>
    <p:sldId id="283" r:id="rId40"/>
    <p:sldId id="284" r:id="rId41"/>
    <p:sldId id="285" r:id="rId42"/>
    <p:sldId id="26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DAA600"/>
    <a:srgbClr val="008000"/>
    <a:srgbClr val="FF66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976" autoAdjust="0"/>
  </p:normalViewPr>
  <p:slideViewPr>
    <p:cSldViewPr>
      <p:cViewPr varScale="1">
        <p:scale>
          <a:sx n="63" d="100"/>
          <a:sy n="63" d="100"/>
        </p:scale>
        <p:origin x="-12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3AEC5F-DEEE-4516-9298-F931169E212D}" type="datetimeFigureOut">
              <a:rPr lang="en-US" smtClean="0"/>
              <a:pPr/>
              <a:t>11/12/2013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199CA2-986B-40B7-B733-62739E52E4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www.biblicalreliability.com/" TargetMode="External"/><Relationship Id="rId2" Type="http://schemas.openxmlformats.org/officeDocument/2006/relationships/slide" Target="../slides/slide42.xml"/><Relationship Id="rId1" Type="http://schemas.openxmlformats.org/officeDocument/2006/relationships/notesMaster" Target="../notesMasters/notesMaster1.xml"/><Relationship Id="rId4" Type="http://schemas.openxmlformats.org/officeDocument/2006/relationships/hyperlink" Target="http://www.answersingenesis.org/"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Then the one </a:t>
            </a:r>
            <a:r>
              <a:rPr lang="en-US" sz="1200" b="1" kern="1200" dirty="0" smtClean="0">
                <a:solidFill>
                  <a:schemeClr val="tx1"/>
                </a:solidFill>
                <a:latin typeface="+mn-lt"/>
                <a:ea typeface="+mn-ea"/>
                <a:cs typeface="+mn-cs"/>
              </a:rPr>
              <a:t>(1)</a:t>
            </a:r>
            <a:r>
              <a:rPr lang="en-US" sz="1200" kern="1200" dirty="0" smtClean="0">
                <a:solidFill>
                  <a:schemeClr val="tx1"/>
                </a:solidFill>
                <a:latin typeface="+mn-lt"/>
                <a:ea typeface="+mn-ea"/>
                <a:cs typeface="+mn-cs"/>
              </a:rPr>
              <a:t> and only true God said “let there be light </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represented by the color </a:t>
            </a:r>
            <a:r>
              <a:rPr lang="en-US" sz="1200" b="1" kern="1200" dirty="0" smtClean="0">
                <a:solidFill>
                  <a:schemeClr val="tx1"/>
                </a:solidFill>
                <a:latin typeface="+mn-lt"/>
                <a:ea typeface="+mn-ea"/>
                <a:cs typeface="+mn-cs"/>
              </a:rPr>
              <a:t>Yellow)</a:t>
            </a:r>
            <a:r>
              <a:rPr lang="en-US" sz="1200" kern="1200" dirty="0" smtClean="0">
                <a:solidFill>
                  <a:schemeClr val="tx1"/>
                </a:solidFill>
                <a:latin typeface="+mn-lt"/>
                <a:ea typeface="+mn-ea"/>
                <a:cs typeface="+mn-cs"/>
              </a:rPr>
              <a:t>” and He </a:t>
            </a:r>
            <a:r>
              <a:rPr lang="en-US" sz="1200" u="sng" kern="1200" dirty="0" smtClean="0">
                <a:solidFill>
                  <a:schemeClr val="tx1"/>
                </a:solidFill>
                <a:latin typeface="+mn-lt"/>
                <a:ea typeface="+mn-ea"/>
                <a:cs typeface="+mn-cs"/>
              </a:rPr>
              <a:t>created</a:t>
            </a:r>
            <a:r>
              <a:rPr lang="en-US" sz="1200" kern="1200" dirty="0" smtClean="0">
                <a:solidFill>
                  <a:schemeClr val="tx1"/>
                </a:solidFill>
                <a:latin typeface="+mn-lt"/>
                <a:ea typeface="+mn-ea"/>
                <a:cs typeface="+mn-cs"/>
              </a:rPr>
              <a:t> the </a:t>
            </a:r>
            <a:r>
              <a:rPr lang="en-US" sz="1200" u="sng" kern="1200" dirty="0" smtClean="0">
                <a:solidFill>
                  <a:schemeClr val="tx1"/>
                </a:solidFill>
                <a:latin typeface="+mn-lt"/>
                <a:ea typeface="+mn-ea"/>
                <a:cs typeface="+mn-cs"/>
              </a:rPr>
              <a:t>universe</a:t>
            </a:r>
            <a:r>
              <a:rPr lang="en-US" sz="1200" kern="1200" dirty="0" smtClean="0">
                <a:solidFill>
                  <a:schemeClr val="tx1"/>
                </a:solidFill>
                <a:latin typeface="+mn-lt"/>
                <a:ea typeface="+mn-ea"/>
                <a:cs typeface="+mn-cs"/>
              </a:rPr>
              <a:t> and everything in it in 6 days - the earth first, then stars, sun, &amp; moon </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which are represented by the </a:t>
            </a:r>
            <a:r>
              <a:rPr lang="en-US" sz="1200" b="1" kern="1200" dirty="0" smtClean="0">
                <a:solidFill>
                  <a:schemeClr val="tx1"/>
                </a:solidFill>
                <a:latin typeface="+mn-lt"/>
                <a:ea typeface="+mn-ea"/>
                <a:cs typeface="+mn-cs"/>
              </a:rPr>
              <a:t>circle </a:t>
            </a:r>
            <a:r>
              <a:rPr lang="en-US" sz="1200" b="0" kern="1200" dirty="0" smtClean="0">
                <a:solidFill>
                  <a:schemeClr val="tx1"/>
                </a:solidFill>
                <a:latin typeface="+mn-lt"/>
                <a:ea typeface="+mn-ea"/>
                <a:cs typeface="+mn-cs"/>
              </a:rPr>
              <a:t>and</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 were signs for seasons, days, months and years. </a:t>
            </a:r>
            <a:r>
              <a:rPr lang="en-US" sz="1200" kern="1200" dirty="0" smtClean="0">
                <a:solidFill>
                  <a:schemeClr val="tx1"/>
                </a:solidFill>
                <a:latin typeface="+mn-lt"/>
                <a:ea typeface="+mn-ea"/>
                <a:cs typeface="+mn-cs"/>
              </a:rPr>
              <a:t>The earth was without form, shapeless </a:t>
            </a:r>
            <a:r>
              <a:rPr lang="en-US" sz="1200" b="1" kern="1200" dirty="0" smtClean="0">
                <a:solidFill>
                  <a:schemeClr val="tx1"/>
                </a:solidFill>
                <a:latin typeface="+mn-lt"/>
                <a:ea typeface="+mn-ea"/>
                <a:cs typeface="+mn-cs"/>
              </a:rPr>
              <a:t>(no shape on page 0)</a:t>
            </a:r>
            <a:r>
              <a:rPr lang="en-US" sz="1200" kern="1200" dirty="0" smtClean="0">
                <a:solidFill>
                  <a:schemeClr val="tx1"/>
                </a:solidFill>
                <a:latin typeface="+mn-lt"/>
                <a:ea typeface="+mn-ea"/>
                <a:cs typeface="+mn-cs"/>
              </a:rPr>
              <a:t>, and void of any forms until God created the seas &amp; land. Then He created all the original kinds of plants and animals and finally man. Then</a:t>
            </a:r>
            <a:r>
              <a:rPr lang="en-US" sz="1200" kern="1200" baseline="0" dirty="0" smtClean="0">
                <a:solidFill>
                  <a:schemeClr val="tx1"/>
                </a:solidFill>
                <a:latin typeface="+mn-lt"/>
                <a:ea typeface="+mn-ea"/>
                <a:cs typeface="+mn-cs"/>
              </a:rPr>
              <a:t> God said that His perfect creation was “very good.”</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Adam and Eve </a:t>
            </a:r>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the first two people on earth, were given dominion over all the earth. They were to take care of it and do what God told them to do. There was only one thing that God told Adam not to do. He told him to not eat from only one tree – the Tree of the Knowledge of Good &amp; Evil. But they did not </a:t>
            </a:r>
            <a:r>
              <a:rPr lang="en-US" sz="1200" b="1" kern="1200" dirty="0" smtClean="0">
                <a:solidFill>
                  <a:schemeClr val="tx1"/>
                </a:solidFill>
                <a:latin typeface="+mn-lt"/>
                <a:ea typeface="+mn-ea"/>
                <a:cs typeface="+mn-cs"/>
              </a:rPr>
              <a:t>(X)</a:t>
            </a:r>
            <a:r>
              <a:rPr lang="en-US" sz="1200" kern="1200" dirty="0" smtClean="0">
                <a:solidFill>
                  <a:schemeClr val="tx1"/>
                </a:solidFill>
                <a:latin typeface="+mn-lt"/>
                <a:ea typeface="+mn-ea"/>
                <a:cs typeface="+mn-cs"/>
              </a:rPr>
              <a:t> do what God asked – they sinned, or disobeyed God. Their sin </a:t>
            </a:r>
            <a:r>
              <a:rPr lang="en-US" sz="1200" u="sng" kern="1200" dirty="0" smtClean="0">
                <a:solidFill>
                  <a:schemeClr val="tx1"/>
                </a:solidFill>
                <a:latin typeface="+mn-lt"/>
                <a:ea typeface="+mn-ea"/>
                <a:cs typeface="+mn-cs"/>
              </a:rPr>
              <a:t>corrupted</a:t>
            </a:r>
            <a:r>
              <a:rPr lang="en-US" sz="1200" kern="1200" dirty="0" smtClean="0">
                <a:solidFill>
                  <a:schemeClr val="tx1"/>
                </a:solidFill>
                <a:latin typeface="+mn-lt"/>
                <a:ea typeface="+mn-ea"/>
                <a:cs typeface="+mn-cs"/>
              </a:rPr>
              <a:t> God’s “very good” </a:t>
            </a:r>
            <a:r>
              <a:rPr lang="en-US" sz="1200" u="sng" kern="1200" dirty="0" smtClean="0">
                <a:solidFill>
                  <a:schemeClr val="tx1"/>
                </a:solidFill>
                <a:latin typeface="+mn-lt"/>
                <a:ea typeface="+mn-ea"/>
                <a:cs typeface="+mn-cs"/>
              </a:rPr>
              <a:t>perfection</a:t>
            </a:r>
            <a:r>
              <a:rPr lang="en-US" sz="1200" kern="1200" dirty="0" smtClean="0">
                <a:solidFill>
                  <a:schemeClr val="tx1"/>
                </a:solidFill>
                <a:latin typeface="+mn-lt"/>
                <a:ea typeface="+mn-ea"/>
                <a:cs typeface="+mn-cs"/>
              </a:rPr>
              <a:t>. It tainted </a:t>
            </a:r>
            <a:r>
              <a:rPr lang="en-US" sz="1200" b="1" kern="1200" dirty="0" smtClean="0">
                <a:solidFill>
                  <a:schemeClr val="tx1"/>
                </a:solidFill>
                <a:latin typeface="+mn-lt"/>
                <a:ea typeface="+mn-ea"/>
                <a:cs typeface="+mn-cs"/>
              </a:rPr>
              <a:t>(Gray)</a:t>
            </a:r>
            <a:r>
              <a:rPr lang="en-US" sz="1200" kern="1200" dirty="0" smtClean="0">
                <a:solidFill>
                  <a:schemeClr val="tx1"/>
                </a:solidFill>
                <a:latin typeface="+mn-lt"/>
                <a:ea typeface="+mn-ea"/>
                <a:cs typeface="+mn-cs"/>
              </a:rPr>
              <a:t> the perfect world and relationship they had with God. All creation would now endure suffering, deterioration and death. Because</a:t>
            </a:r>
            <a:r>
              <a:rPr lang="en-US" sz="1200" kern="1200" baseline="0" dirty="0" smtClean="0">
                <a:solidFill>
                  <a:schemeClr val="tx1"/>
                </a:solidFill>
                <a:latin typeface="+mn-lt"/>
                <a:ea typeface="+mn-ea"/>
                <a:cs typeface="+mn-cs"/>
              </a:rPr>
              <a:t> of Adam’s sin, every person born of man, is born with a sin nature and spiritually dead and in need of a sinless savior. (Remember that Jesus was not born of man. His mother was a virgin.)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Now,</a:t>
            </a:r>
            <a:r>
              <a:rPr lang="en-US" sz="1200" kern="1200" baseline="0" dirty="0" smtClean="0">
                <a:solidFill>
                  <a:schemeClr val="tx1"/>
                </a:solidFill>
                <a:latin typeface="+mn-lt"/>
                <a:ea typeface="+mn-ea"/>
                <a:cs typeface="+mn-cs"/>
              </a:rPr>
              <a:t> a</a:t>
            </a:r>
            <a:r>
              <a:rPr lang="en-US" sz="1200" kern="1200" dirty="0" smtClean="0">
                <a:solidFill>
                  <a:schemeClr val="tx1"/>
                </a:solidFill>
                <a:latin typeface="+mn-lt"/>
                <a:ea typeface="+mn-ea"/>
                <a:cs typeface="+mn-cs"/>
              </a:rPr>
              <a:t>s the population of man grew, they continued to disobey God. They worshipped idols – God’s created things, but not God. All of mankind had become evil and selfish except one man, Noah, who obeyed God. So God told Noah to build a huge boat, an Ark </a:t>
            </a:r>
            <a:r>
              <a:rPr lang="en-US" sz="1200" b="1" kern="1200" dirty="0" smtClean="0">
                <a:solidFill>
                  <a:schemeClr val="tx1"/>
                </a:solidFill>
                <a:latin typeface="+mn-lt"/>
                <a:ea typeface="+mn-ea"/>
                <a:cs typeface="+mn-cs"/>
              </a:rPr>
              <a:t>( the Rectangle)</a:t>
            </a:r>
            <a:r>
              <a:rPr lang="en-US" sz="1200" kern="1200" dirty="0" smtClean="0">
                <a:solidFill>
                  <a:schemeClr val="tx1"/>
                </a:solidFill>
                <a:latin typeface="+mn-lt"/>
                <a:ea typeface="+mn-ea"/>
                <a:cs typeface="+mn-cs"/>
              </a:rPr>
              <a:t>, with three decks </a:t>
            </a:r>
            <a:r>
              <a:rPr lang="en-US" sz="1200" b="1" kern="1200" dirty="0" smtClean="0">
                <a:solidFill>
                  <a:schemeClr val="tx1"/>
                </a:solidFill>
                <a:latin typeface="+mn-lt"/>
                <a:ea typeface="+mn-ea"/>
                <a:cs typeface="+mn-cs"/>
              </a:rPr>
              <a:t>(3)</a:t>
            </a:r>
            <a:r>
              <a:rPr lang="en-US" sz="1200" kern="1200" dirty="0" smtClean="0">
                <a:solidFill>
                  <a:schemeClr val="tx1"/>
                </a:solidFill>
                <a:latin typeface="+mn-lt"/>
                <a:ea typeface="+mn-ea"/>
                <a:cs typeface="+mn-cs"/>
              </a:rPr>
              <a:t> and three dimensions – about 450 feet long by 75 feet wide by 45 feet high, with his 3 sons. Then a </a:t>
            </a:r>
            <a:r>
              <a:rPr lang="en-US" sz="1200" u="sng" kern="1200" dirty="0" smtClean="0">
                <a:solidFill>
                  <a:schemeClr val="tx1"/>
                </a:solidFill>
                <a:latin typeface="+mn-lt"/>
                <a:ea typeface="+mn-ea"/>
                <a:cs typeface="+mn-cs"/>
              </a:rPr>
              <a:t>catastrophe occurred</a:t>
            </a:r>
            <a:r>
              <a:rPr lang="en-US" sz="1200" kern="1200" dirty="0" smtClean="0">
                <a:solidFill>
                  <a:schemeClr val="tx1"/>
                </a:solidFill>
                <a:latin typeface="+mn-lt"/>
                <a:ea typeface="+mn-ea"/>
                <a:cs typeface="+mn-cs"/>
              </a:rPr>
              <a:t> – God destroyed the earth and its inhabitants with water </a:t>
            </a:r>
            <a:r>
              <a:rPr lang="en-US" sz="1200" b="1" kern="1200" dirty="0" smtClean="0">
                <a:solidFill>
                  <a:schemeClr val="tx1"/>
                </a:solidFill>
                <a:latin typeface="+mn-lt"/>
                <a:ea typeface="+mn-ea"/>
                <a:cs typeface="+mn-cs"/>
              </a:rPr>
              <a:t>(Blue)</a:t>
            </a:r>
            <a:r>
              <a:rPr lang="en-US" sz="1200" kern="1200" dirty="0" smtClean="0">
                <a:solidFill>
                  <a:schemeClr val="tx1"/>
                </a:solidFill>
                <a:latin typeface="+mn-lt"/>
                <a:ea typeface="+mn-ea"/>
                <a:cs typeface="+mn-cs"/>
              </a:rPr>
              <a:t> covering all land. All died except Noah, his family, and two </a:t>
            </a:r>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of each land dwelling animal kind (one male &amp; one female) &amp; 7 of some kinds.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Once the year-long flood was over, Noah, his wife and 3 sons, and their wives, and all the animals exited the Ark in the Mountains</a:t>
            </a:r>
            <a:r>
              <a:rPr lang="en-US" sz="1200" kern="1200" baseline="0" dirty="0" smtClean="0">
                <a:solidFill>
                  <a:schemeClr val="tx1"/>
                </a:solidFill>
                <a:latin typeface="+mn-lt"/>
                <a:ea typeface="+mn-ea"/>
                <a:cs typeface="+mn-cs"/>
              </a:rPr>
              <a:t> of Ararat (which is in modern day Turkey) </a:t>
            </a:r>
            <a:r>
              <a:rPr lang="en-US" sz="1200" kern="1200" dirty="0" smtClean="0">
                <a:solidFill>
                  <a:schemeClr val="tx1"/>
                </a:solidFill>
                <a:latin typeface="+mn-lt"/>
                <a:ea typeface="+mn-ea"/>
                <a:cs typeface="+mn-cs"/>
              </a:rPr>
              <a:t>and the population of man quickly grew again. But instead of the people spreading around the world as God had commanded, they all lived in one general area. Before long most people worshipped idols again and eventually they built the huge Tower of Babel to honor themselves and their gods. There was only one language among the people. There also were probably no distinctly separated people groups yet, since all their characteristics would have been mixed together </a:t>
            </a:r>
            <a:r>
              <a:rPr lang="en-US" sz="1200" b="1" kern="1200" dirty="0" smtClean="0">
                <a:solidFill>
                  <a:schemeClr val="tx1"/>
                </a:solidFill>
                <a:latin typeface="+mn-lt"/>
                <a:ea typeface="+mn-ea"/>
                <a:cs typeface="+mn-cs"/>
              </a:rPr>
              <a:t>(Brown)</a:t>
            </a:r>
            <a:r>
              <a:rPr lang="en-US" sz="1200" kern="1200" dirty="0" smtClean="0">
                <a:solidFill>
                  <a:schemeClr val="tx1"/>
                </a:solidFill>
                <a:latin typeface="+mn-lt"/>
                <a:ea typeface="+mn-ea"/>
                <a:cs typeface="+mn-cs"/>
              </a:rPr>
              <a:t>. But God </a:t>
            </a:r>
            <a:r>
              <a:rPr lang="en-US" sz="1200" u="sng" kern="1200" dirty="0" smtClean="0">
                <a:solidFill>
                  <a:schemeClr val="tx1"/>
                </a:solidFill>
                <a:latin typeface="+mn-lt"/>
                <a:ea typeface="+mn-ea"/>
                <a:cs typeface="+mn-cs"/>
              </a:rPr>
              <a:t>confused</a:t>
            </a:r>
            <a:r>
              <a:rPr lang="en-US" sz="1200" kern="1200" dirty="0" smtClean="0">
                <a:solidFill>
                  <a:schemeClr val="tx1"/>
                </a:solidFill>
                <a:latin typeface="+mn-lt"/>
                <a:ea typeface="+mn-ea"/>
                <a:cs typeface="+mn-cs"/>
              </a:rPr>
              <a:t> the </a:t>
            </a:r>
            <a:r>
              <a:rPr lang="en-US" sz="1200" u="sng" kern="1200" dirty="0" smtClean="0">
                <a:solidFill>
                  <a:schemeClr val="tx1"/>
                </a:solidFill>
                <a:latin typeface="+mn-lt"/>
                <a:ea typeface="+mn-ea"/>
                <a:cs typeface="+mn-cs"/>
              </a:rPr>
              <a:t>people</a:t>
            </a:r>
            <a:r>
              <a:rPr lang="en-US" sz="1200" kern="1200" dirty="0" smtClean="0">
                <a:solidFill>
                  <a:schemeClr val="tx1"/>
                </a:solidFill>
                <a:latin typeface="+mn-lt"/>
                <a:ea typeface="+mn-ea"/>
                <a:cs typeface="+mn-cs"/>
              </a:rPr>
              <a:t> and forced them to spread </a:t>
            </a:r>
            <a:r>
              <a:rPr lang="en-US" sz="1200" b="1" kern="1200" dirty="0" smtClean="0">
                <a:solidFill>
                  <a:schemeClr val="tx1"/>
                </a:solidFill>
                <a:latin typeface="+mn-lt"/>
                <a:ea typeface="+mn-ea"/>
                <a:cs typeface="+mn-cs"/>
              </a:rPr>
              <a:t>(arrows)</a:t>
            </a:r>
            <a:r>
              <a:rPr lang="en-US" sz="1200" kern="1200" dirty="0" smtClean="0">
                <a:solidFill>
                  <a:schemeClr val="tx1"/>
                </a:solidFill>
                <a:latin typeface="+mn-lt"/>
                <a:ea typeface="+mn-ea"/>
                <a:cs typeface="+mn-cs"/>
              </a:rPr>
              <a:t> in all four </a:t>
            </a:r>
            <a:r>
              <a:rPr lang="en-US" sz="1200" b="1" kern="1200" dirty="0" smtClean="0">
                <a:solidFill>
                  <a:schemeClr val="tx1"/>
                </a:solidFill>
                <a:latin typeface="+mn-lt"/>
                <a:ea typeface="+mn-ea"/>
                <a:cs typeface="+mn-cs"/>
              </a:rPr>
              <a:t>(4) </a:t>
            </a:r>
            <a:r>
              <a:rPr lang="en-US" sz="1200" kern="1200" dirty="0" smtClean="0">
                <a:solidFill>
                  <a:schemeClr val="tx1"/>
                </a:solidFill>
                <a:latin typeface="+mn-lt"/>
                <a:ea typeface="+mn-ea"/>
                <a:cs typeface="+mn-cs"/>
              </a:rPr>
              <a:t>directions – North, East, South and West – around the world by making each family group speak a different language. This act caused the start of many nations.</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About 400 years later, God began His </a:t>
            </a:r>
            <a:r>
              <a:rPr lang="en-US" sz="1200" u="sng" kern="1200" dirty="0" smtClean="0">
                <a:solidFill>
                  <a:schemeClr val="tx1"/>
                </a:solidFill>
                <a:latin typeface="+mn-lt"/>
                <a:ea typeface="+mn-ea"/>
                <a:cs typeface="+mn-cs"/>
              </a:rPr>
              <a:t>chosen nation</a:t>
            </a:r>
            <a:r>
              <a:rPr lang="en-US" sz="1200" kern="1200" dirty="0" smtClean="0">
                <a:solidFill>
                  <a:schemeClr val="tx1"/>
                </a:solidFill>
                <a:latin typeface="+mn-lt"/>
                <a:ea typeface="+mn-ea"/>
                <a:cs typeface="+mn-cs"/>
              </a:rPr>
              <a:t> of people whom could love and worship Him and whom He could love and protect. Their history of worshipping and disobeying God and of God’s relationship with them is arranged </a:t>
            </a:r>
            <a:r>
              <a:rPr lang="en-US" sz="1200" b="1" kern="1200" dirty="0" smtClean="0">
                <a:solidFill>
                  <a:schemeClr val="tx1"/>
                </a:solidFill>
                <a:latin typeface="+mn-lt"/>
                <a:ea typeface="+mn-ea"/>
                <a:cs typeface="+mn-cs"/>
              </a:rPr>
              <a:t>(Orange) </a:t>
            </a:r>
            <a:r>
              <a:rPr lang="en-US" sz="1200" kern="1200" dirty="0" smtClean="0">
                <a:solidFill>
                  <a:schemeClr val="tx1"/>
                </a:solidFill>
                <a:latin typeface="+mn-lt"/>
                <a:ea typeface="+mn-ea"/>
                <a:cs typeface="+mn-cs"/>
              </a:rPr>
              <a:t>throughout the Old Testament in five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 time periods: 1</a:t>
            </a:r>
            <a:r>
              <a:rPr lang="en-US" sz="1200" kern="1200" baseline="30000" dirty="0" smtClean="0">
                <a:solidFill>
                  <a:schemeClr val="tx1"/>
                </a:solidFill>
                <a:latin typeface="+mn-lt"/>
                <a:ea typeface="+mn-ea"/>
                <a:cs typeface="+mn-cs"/>
              </a:rPr>
              <a:t>st</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the Patriarchs</a:t>
            </a:r>
            <a:r>
              <a:rPr lang="en-US" sz="1200" kern="1200" dirty="0" smtClean="0">
                <a:solidFill>
                  <a:schemeClr val="tx1"/>
                </a:solidFill>
                <a:latin typeface="+mn-lt"/>
                <a:ea typeface="+mn-ea"/>
                <a:cs typeface="+mn-cs"/>
              </a:rPr>
              <a:t> – Abraham, Isaac, &amp; Jacob; 2</a:t>
            </a:r>
            <a:r>
              <a:rPr lang="en-US" sz="1200" kern="1200" baseline="30000" dirty="0" smtClean="0">
                <a:solidFill>
                  <a:schemeClr val="tx1"/>
                </a:solidFill>
                <a:latin typeface="+mn-lt"/>
                <a:ea typeface="+mn-ea"/>
                <a:cs typeface="+mn-cs"/>
              </a:rPr>
              <a:t>nd</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the 12 tribes of Israel</a:t>
            </a:r>
            <a:r>
              <a:rPr lang="en-US" sz="1200" kern="1200" dirty="0" smtClean="0">
                <a:solidFill>
                  <a:schemeClr val="tx1"/>
                </a:solidFill>
                <a:latin typeface="+mn-lt"/>
                <a:ea typeface="+mn-ea"/>
                <a:cs typeface="+mn-cs"/>
              </a:rPr>
              <a:t> grew into a large nation of slaves in Egypt; 3</a:t>
            </a:r>
            <a:r>
              <a:rPr lang="en-US" sz="1200" kern="1200" baseline="30000" dirty="0" smtClean="0">
                <a:solidFill>
                  <a:schemeClr val="tx1"/>
                </a:solidFill>
                <a:latin typeface="+mn-lt"/>
                <a:ea typeface="+mn-ea"/>
                <a:cs typeface="+mn-cs"/>
              </a:rPr>
              <a:t>rd</a:t>
            </a:r>
            <a:r>
              <a:rPr lang="en-US" sz="1200" kern="1200" dirty="0" smtClean="0">
                <a:solidFill>
                  <a:schemeClr val="tx1"/>
                </a:solidFill>
                <a:latin typeface="+mn-lt"/>
                <a:ea typeface="+mn-ea"/>
                <a:cs typeface="+mn-cs"/>
              </a:rPr>
              <a:t>, once freed by Moses, they </a:t>
            </a:r>
            <a:r>
              <a:rPr lang="en-US" sz="1200" i="1" kern="1200" dirty="0" smtClean="0">
                <a:solidFill>
                  <a:schemeClr val="tx1"/>
                </a:solidFill>
                <a:latin typeface="+mn-lt"/>
                <a:ea typeface="+mn-ea"/>
                <a:cs typeface="+mn-cs"/>
              </a:rPr>
              <a:t>wandered the desert</a:t>
            </a:r>
            <a:r>
              <a:rPr lang="en-US" sz="1200" kern="1200" dirty="0" smtClean="0">
                <a:solidFill>
                  <a:schemeClr val="tx1"/>
                </a:solidFill>
                <a:latin typeface="+mn-lt"/>
                <a:ea typeface="+mn-ea"/>
                <a:cs typeface="+mn-cs"/>
              </a:rPr>
              <a:t> for 40 years learning God’s laws and benefitting from God’s protection &amp; provisions; 4</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once in their own land, God used </a:t>
            </a:r>
            <a:r>
              <a:rPr lang="en-US" sz="1200" i="1" kern="1200" dirty="0" smtClean="0">
                <a:solidFill>
                  <a:schemeClr val="tx1"/>
                </a:solidFill>
                <a:latin typeface="+mn-lt"/>
                <a:ea typeface="+mn-ea"/>
                <a:cs typeface="+mn-cs"/>
              </a:rPr>
              <a:t>His judges</a:t>
            </a:r>
            <a:r>
              <a:rPr lang="en-US" sz="1200" kern="1200" dirty="0" smtClean="0">
                <a:solidFill>
                  <a:schemeClr val="tx1"/>
                </a:solidFill>
                <a:latin typeface="+mn-lt"/>
                <a:ea typeface="+mn-ea"/>
                <a:cs typeface="+mn-cs"/>
              </a:rPr>
              <a:t> to remind the Jewish nation to worship God; and lastly 5</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the Israelites wanted an earthly king, so </a:t>
            </a:r>
            <a:r>
              <a:rPr lang="en-US" sz="1200" i="1" kern="1200" dirty="0" smtClean="0">
                <a:solidFill>
                  <a:schemeClr val="tx1"/>
                </a:solidFill>
                <a:latin typeface="+mn-lt"/>
                <a:ea typeface="+mn-ea"/>
                <a:cs typeface="+mn-cs"/>
              </a:rPr>
              <a:t>kings ruled</a:t>
            </a:r>
            <a:r>
              <a:rPr lang="en-US" sz="1200" kern="1200" dirty="0" smtClean="0">
                <a:solidFill>
                  <a:schemeClr val="tx1"/>
                </a:solidFill>
                <a:latin typeface="+mn-lt"/>
                <a:ea typeface="+mn-ea"/>
                <a:cs typeface="+mn-cs"/>
              </a:rPr>
              <a:t> the Jewish nation. This Jewish nation used the Star of David </a:t>
            </a:r>
            <a:r>
              <a:rPr lang="en-US" sz="1200" b="1" kern="1200" dirty="0" smtClean="0">
                <a:solidFill>
                  <a:schemeClr val="tx1"/>
                </a:solidFill>
                <a:latin typeface="+mn-lt"/>
                <a:ea typeface="+mn-ea"/>
                <a:cs typeface="+mn-cs"/>
              </a:rPr>
              <a:t>(triangles)</a:t>
            </a:r>
            <a:r>
              <a:rPr lang="en-US" sz="1200" kern="1200" dirty="0" smtClean="0">
                <a:solidFill>
                  <a:schemeClr val="tx1"/>
                </a:solidFill>
                <a:latin typeface="+mn-lt"/>
                <a:ea typeface="+mn-ea"/>
                <a:cs typeface="+mn-cs"/>
              </a:rPr>
              <a:t> as their symbol and the Torah </a:t>
            </a:r>
            <a:r>
              <a:rPr lang="en-US" sz="1200" b="1" kern="1200" dirty="0" smtClean="0">
                <a:solidFill>
                  <a:schemeClr val="tx1"/>
                </a:solidFill>
                <a:latin typeface="+mn-lt"/>
                <a:ea typeface="+mn-ea"/>
                <a:cs typeface="+mn-cs"/>
              </a:rPr>
              <a:t>(5) </a:t>
            </a:r>
            <a:r>
              <a:rPr lang="en-US" sz="1200" kern="1200" dirty="0" smtClean="0">
                <a:solidFill>
                  <a:schemeClr val="tx1"/>
                </a:solidFill>
                <a:latin typeface="+mn-lt"/>
                <a:ea typeface="+mn-ea"/>
                <a:cs typeface="+mn-cs"/>
              </a:rPr>
              <a:t>as their written guide.</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Then, about 2000 years ago, Jesus </a:t>
            </a:r>
            <a:r>
              <a:rPr lang="en-US" sz="1200" u="sng" kern="1200" dirty="0" smtClean="0">
                <a:solidFill>
                  <a:schemeClr val="tx1"/>
                </a:solidFill>
                <a:latin typeface="+mn-lt"/>
                <a:ea typeface="+mn-ea"/>
                <a:cs typeface="+mn-cs"/>
              </a:rPr>
              <a:t>Christ came</a:t>
            </a:r>
            <a:r>
              <a:rPr lang="en-US" sz="1200" kern="1200" dirty="0" smtClean="0">
                <a:solidFill>
                  <a:schemeClr val="tx1"/>
                </a:solidFill>
                <a:latin typeface="+mn-lt"/>
                <a:ea typeface="+mn-ea"/>
                <a:cs typeface="+mn-cs"/>
              </a:rPr>
              <a:t> to earth, leaving His royal </a:t>
            </a:r>
            <a:r>
              <a:rPr lang="en-US" sz="1200" b="1" kern="1200" dirty="0" smtClean="0">
                <a:solidFill>
                  <a:schemeClr val="tx1"/>
                </a:solidFill>
                <a:latin typeface="+mn-lt"/>
                <a:ea typeface="+mn-ea"/>
                <a:cs typeface="+mn-cs"/>
              </a:rPr>
              <a:t>(Purple)</a:t>
            </a:r>
            <a:r>
              <a:rPr lang="en-US" sz="1200" kern="1200" dirty="0" smtClean="0">
                <a:solidFill>
                  <a:schemeClr val="tx1"/>
                </a:solidFill>
                <a:latin typeface="+mn-lt"/>
                <a:ea typeface="+mn-ea"/>
                <a:cs typeface="+mn-cs"/>
              </a:rPr>
              <a:t> heavenly home in order to save His people whom He loved </a:t>
            </a:r>
            <a:r>
              <a:rPr lang="en-US" sz="1200" b="1" kern="1200" dirty="0" smtClean="0">
                <a:solidFill>
                  <a:schemeClr val="tx1"/>
                </a:solidFill>
                <a:latin typeface="+mn-lt"/>
                <a:ea typeface="+mn-ea"/>
                <a:cs typeface="+mn-cs"/>
              </a:rPr>
              <a:t>(Heart)</a:t>
            </a:r>
            <a:r>
              <a:rPr lang="en-US" sz="1200" kern="1200" dirty="0" smtClean="0">
                <a:solidFill>
                  <a:schemeClr val="tx1"/>
                </a:solidFill>
                <a:latin typeface="+mn-lt"/>
                <a:ea typeface="+mn-ea"/>
                <a:cs typeface="+mn-cs"/>
              </a:rPr>
              <a:t>. By the time Jesus</a:t>
            </a:r>
            <a:r>
              <a:rPr lang="en-US" sz="1200" kern="1200" baseline="0" dirty="0" smtClean="0">
                <a:solidFill>
                  <a:schemeClr val="tx1"/>
                </a:solidFill>
                <a:latin typeface="+mn-lt"/>
                <a:ea typeface="+mn-ea"/>
                <a:cs typeface="+mn-cs"/>
              </a:rPr>
              <a:t> came, the Jewish leader had a religion of rules but they did not have a relationship with God. So Jesus </a:t>
            </a:r>
            <a:r>
              <a:rPr lang="en-US" sz="1200" kern="1200" dirty="0" smtClean="0">
                <a:solidFill>
                  <a:schemeClr val="tx1"/>
                </a:solidFill>
                <a:latin typeface="+mn-lt"/>
                <a:ea typeface="+mn-ea"/>
                <a:cs typeface="+mn-cs"/>
              </a:rPr>
              <a:t>chose 12 disciples </a:t>
            </a:r>
            <a:r>
              <a:rPr lang="en-US" sz="1200" b="1" kern="1200" dirty="0" smtClean="0">
                <a:solidFill>
                  <a:schemeClr val="tx1"/>
                </a:solidFill>
                <a:latin typeface="+mn-lt"/>
                <a:ea typeface="+mn-ea"/>
                <a:cs typeface="+mn-cs"/>
              </a:rPr>
              <a:t>(6 twice)</a:t>
            </a:r>
            <a:r>
              <a:rPr lang="en-US" sz="1200" kern="1200" dirty="0" smtClean="0">
                <a:solidFill>
                  <a:schemeClr val="tx1"/>
                </a:solidFill>
                <a:latin typeface="+mn-lt"/>
                <a:ea typeface="+mn-ea"/>
                <a:cs typeface="+mn-cs"/>
              </a:rPr>
              <a:t> to teach them about God and the heavenly kingdom and to prepare them to spread the gospel, or “good news,” to all nations.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main reason Jesus came to earth though was so He could die on the </a:t>
            </a:r>
            <a:r>
              <a:rPr lang="en-US" sz="1200" u="sng" kern="1200" dirty="0" smtClean="0">
                <a:solidFill>
                  <a:schemeClr val="tx1"/>
                </a:solidFill>
                <a:latin typeface="+mn-lt"/>
                <a:ea typeface="+mn-ea"/>
                <a:cs typeface="+mn-cs"/>
              </a:rPr>
              <a:t>cross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(cross)</a:t>
            </a:r>
            <a:r>
              <a:rPr lang="en-US" sz="1200" kern="1200" dirty="0" smtClean="0">
                <a:solidFill>
                  <a:schemeClr val="tx1"/>
                </a:solidFill>
                <a:latin typeface="+mn-lt"/>
                <a:ea typeface="+mn-ea"/>
                <a:cs typeface="+mn-cs"/>
              </a:rPr>
              <a:t>, spilling blood </a:t>
            </a:r>
            <a:r>
              <a:rPr lang="en-US" sz="1200" b="1" kern="1200" dirty="0" smtClean="0">
                <a:solidFill>
                  <a:schemeClr val="tx1"/>
                </a:solidFill>
                <a:latin typeface="+mn-lt"/>
                <a:ea typeface="+mn-ea"/>
                <a:cs typeface="+mn-cs"/>
              </a:rPr>
              <a:t>(Red)</a:t>
            </a:r>
            <a:r>
              <a:rPr lang="en-US" sz="1200" kern="1200" dirty="0" smtClean="0">
                <a:solidFill>
                  <a:schemeClr val="tx1"/>
                </a:solidFill>
                <a:latin typeface="+mn-lt"/>
                <a:ea typeface="+mn-ea"/>
                <a:cs typeface="+mn-cs"/>
              </a:rPr>
              <a:t> for our </a:t>
            </a:r>
            <a:r>
              <a:rPr lang="en-US" sz="1200" u="sng" kern="1200" dirty="0" smtClean="0">
                <a:solidFill>
                  <a:schemeClr val="tx1"/>
                </a:solidFill>
                <a:latin typeface="+mn-lt"/>
                <a:ea typeface="+mn-ea"/>
                <a:cs typeface="+mn-cs"/>
              </a:rPr>
              <a:t>deliverance</a:t>
            </a:r>
            <a:r>
              <a:rPr lang="en-US" sz="1200" kern="1200" dirty="0" smtClean="0">
                <a:solidFill>
                  <a:schemeClr val="tx1"/>
                </a:solidFill>
                <a:latin typeface="+mn-lt"/>
                <a:ea typeface="+mn-ea"/>
                <a:cs typeface="+mn-cs"/>
              </a:rPr>
              <a:t> from sin’s penalty of eternal separation from God. God’s Law shows us that we can never measure up to God’s standard of perfection and that we need someone who is perfect &amp; sinless to take away our imperfection and present us faultless before God. The #6 is the # of man and the #7</a:t>
            </a:r>
            <a:r>
              <a:rPr lang="en-US" sz="1200" kern="1200" baseline="0" dirty="0" smtClean="0">
                <a:solidFill>
                  <a:schemeClr val="tx1"/>
                </a:solidFill>
                <a:latin typeface="+mn-lt"/>
                <a:ea typeface="+mn-ea"/>
                <a:cs typeface="+mn-cs"/>
              </a:rPr>
              <a:t> is the # of God.</a:t>
            </a:r>
            <a:r>
              <a:rPr lang="en-US" sz="1200" kern="1200" dirty="0" smtClean="0">
                <a:solidFill>
                  <a:schemeClr val="tx1"/>
                </a:solidFill>
                <a:latin typeface="+mn-lt"/>
                <a:ea typeface="+mn-ea"/>
                <a:cs typeface="+mn-cs"/>
              </a:rPr>
              <a:t> Jesus is fully human (in body) </a:t>
            </a:r>
            <a:r>
              <a:rPr lang="en-US" sz="1200" b="1" kern="1200" dirty="0" smtClean="0">
                <a:solidFill>
                  <a:schemeClr val="tx1"/>
                </a:solidFill>
                <a:latin typeface="+mn-lt"/>
                <a:ea typeface="+mn-ea"/>
                <a:cs typeface="+mn-cs"/>
              </a:rPr>
              <a:t>(6)</a:t>
            </a:r>
            <a:r>
              <a:rPr lang="en-US" sz="1200" kern="1200" dirty="0" smtClean="0">
                <a:solidFill>
                  <a:schemeClr val="tx1"/>
                </a:solidFill>
                <a:latin typeface="+mn-lt"/>
                <a:ea typeface="+mn-ea"/>
                <a:cs typeface="+mn-cs"/>
              </a:rPr>
              <a:t>, but He is also fully God (in spirit) </a:t>
            </a:r>
            <a:r>
              <a:rPr lang="en-US" sz="1200" b="1" kern="1200" dirty="0" smtClean="0">
                <a:solidFill>
                  <a:schemeClr val="tx1"/>
                </a:solidFill>
                <a:latin typeface="+mn-lt"/>
                <a:ea typeface="+mn-ea"/>
                <a:cs typeface="+mn-cs"/>
              </a:rPr>
              <a:t>(7)</a:t>
            </a:r>
            <a:r>
              <a:rPr lang="en-US" sz="1200" kern="1200" dirty="0" smtClean="0">
                <a:solidFill>
                  <a:schemeClr val="tx1"/>
                </a:solidFill>
                <a:latin typeface="+mn-lt"/>
                <a:ea typeface="+mn-ea"/>
                <a:cs typeface="+mn-cs"/>
              </a:rPr>
              <a:t>. He was a perfect man with no sin or defects. Jesus spent over thirty years on earth, but He never once sinned – He was perfect. This made Him the only perfect sacrifice acceptable to pay Adam’s &amp; our penalty for sin. Jesus deserves divine worship </a:t>
            </a:r>
            <a:r>
              <a:rPr lang="en-US" sz="1200" b="1" kern="1200" dirty="0" smtClean="0">
                <a:solidFill>
                  <a:schemeClr val="tx1"/>
                </a:solidFill>
                <a:latin typeface="+mn-lt"/>
                <a:ea typeface="+mn-ea"/>
                <a:cs typeface="+mn-cs"/>
              </a:rPr>
              <a:t>(7)</a:t>
            </a:r>
            <a:r>
              <a:rPr lang="en-US" sz="1200" kern="1200" dirty="0" smtClean="0">
                <a:solidFill>
                  <a:schemeClr val="tx1"/>
                </a:solidFill>
                <a:latin typeface="+mn-lt"/>
                <a:ea typeface="+mn-ea"/>
                <a:cs typeface="+mn-cs"/>
              </a:rPr>
              <a:t> since He is part of the Trinity, as God the Son, and He obeyed God the Father by willingly being the ultimate, perfect, </a:t>
            </a:r>
            <a:r>
              <a:rPr lang="en-US" sz="1200" kern="1200" dirty="0" err="1" smtClean="0">
                <a:solidFill>
                  <a:schemeClr val="tx1"/>
                </a:solidFill>
                <a:latin typeface="+mn-lt"/>
                <a:ea typeface="+mn-ea"/>
                <a:cs typeface="+mn-cs"/>
              </a:rPr>
              <a:t>substitutionary</a:t>
            </a:r>
            <a:r>
              <a:rPr lang="en-US" sz="1200" kern="1200" dirty="0" smtClean="0">
                <a:solidFill>
                  <a:schemeClr val="tx1"/>
                </a:solidFill>
                <a:latin typeface="+mn-lt"/>
                <a:ea typeface="+mn-ea"/>
                <a:cs typeface="+mn-cs"/>
              </a:rPr>
              <a:t> sacrifice for us.</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After Jesus died, He was buried in a tomb, but God healed and raised Him back to life in 3 days. Jesus taught for 40 more days before He ascended into heaven. He was seen by at least 500 people during the 40</a:t>
            </a:r>
            <a:r>
              <a:rPr lang="en-US" sz="1200" kern="1200" baseline="0" dirty="0" smtClean="0">
                <a:solidFill>
                  <a:schemeClr val="tx1"/>
                </a:solidFill>
                <a:latin typeface="+mn-lt"/>
                <a:ea typeface="+mn-ea"/>
                <a:cs typeface="+mn-cs"/>
              </a:rPr>
              <a:t> days. </a:t>
            </a:r>
            <a:r>
              <a:rPr lang="en-US" sz="1200" kern="1200" dirty="0" smtClean="0">
                <a:solidFill>
                  <a:schemeClr val="tx1"/>
                </a:solidFill>
                <a:latin typeface="+mn-lt"/>
                <a:ea typeface="+mn-ea"/>
                <a:cs typeface="+mn-cs"/>
              </a:rPr>
              <a:t>When Jesus left earth, He promised to return for His believers. He will be our heavenly King forever, being </a:t>
            </a:r>
            <a:r>
              <a:rPr lang="en-US" sz="1200" u="sng" kern="1200" dirty="0" smtClean="0">
                <a:solidFill>
                  <a:schemeClr val="tx1"/>
                </a:solidFill>
                <a:latin typeface="+mn-lt"/>
                <a:ea typeface="+mn-ea"/>
                <a:cs typeface="+mn-cs"/>
              </a:rPr>
              <a:t>crowned</a:t>
            </a:r>
            <a:r>
              <a:rPr lang="en-US" sz="1200" kern="1200" dirty="0" smtClean="0">
                <a:solidFill>
                  <a:schemeClr val="tx1"/>
                </a:solidFill>
                <a:latin typeface="+mn-lt"/>
                <a:ea typeface="+mn-ea"/>
                <a:cs typeface="+mn-cs"/>
              </a:rPr>
              <a:t> for </a:t>
            </a:r>
            <a:r>
              <a:rPr lang="en-US" sz="1200" u="sng" kern="1200" dirty="0" smtClean="0">
                <a:solidFill>
                  <a:schemeClr val="tx1"/>
                </a:solidFill>
                <a:latin typeface="+mn-lt"/>
                <a:ea typeface="+mn-ea"/>
                <a:cs typeface="+mn-cs"/>
              </a:rPr>
              <a:t>eternity</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(8)</a:t>
            </a:r>
            <a:r>
              <a:rPr lang="en-US" sz="1200" kern="1200" dirty="0" smtClean="0">
                <a:solidFill>
                  <a:schemeClr val="tx1"/>
                </a:solidFill>
                <a:latin typeface="+mn-lt"/>
                <a:ea typeface="+mn-ea"/>
                <a:cs typeface="+mn-cs"/>
              </a:rPr>
              <a:t>. There is no darkness in heaven, so its golden </a:t>
            </a:r>
            <a:r>
              <a:rPr lang="en-US" sz="1200" b="1" kern="1200" dirty="0" smtClean="0">
                <a:solidFill>
                  <a:schemeClr val="tx1"/>
                </a:solidFill>
                <a:latin typeface="+mn-lt"/>
                <a:ea typeface="+mn-ea"/>
                <a:cs typeface="+mn-cs"/>
              </a:rPr>
              <a:t>(Gold)</a:t>
            </a:r>
            <a:r>
              <a:rPr lang="en-US" sz="1200" kern="1200" dirty="0" smtClean="0">
                <a:solidFill>
                  <a:schemeClr val="tx1"/>
                </a:solidFill>
                <a:latin typeface="+mn-lt"/>
                <a:ea typeface="+mn-ea"/>
                <a:cs typeface="+mn-cs"/>
              </a:rPr>
              <a:t> streets will forever be lighted, as a star (star) continuously shines.</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So how can you get to this everlasting heavenly kingdom? The Bible says that when we die, or </a:t>
            </a:r>
            <a:r>
              <a:rPr lang="en-US" sz="1200" u="sng" kern="1200" dirty="0" smtClean="0">
                <a:solidFill>
                  <a:schemeClr val="tx1"/>
                </a:solidFill>
                <a:latin typeface="+mn-lt"/>
                <a:ea typeface="+mn-ea"/>
                <a:cs typeface="+mn-cs"/>
              </a:rPr>
              <a:t>cease living</a:t>
            </a:r>
            <a:r>
              <a:rPr lang="en-US" sz="1200" kern="1200" dirty="0" smtClean="0">
                <a:solidFill>
                  <a:schemeClr val="tx1"/>
                </a:solidFill>
                <a:latin typeface="+mn-lt"/>
                <a:ea typeface="+mn-ea"/>
                <a:cs typeface="+mn-cs"/>
              </a:rPr>
              <a:t>, our bodies will remain in the darkness (black) of the grave (square), but our spirit will live on, either with God in heaven or without Him in hell. We have no promise of a second chance (9), so the only way to know for sure if you will go to heaven is to become a Christian.</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 Christian is a follower of Jesus Christ. To live a </a:t>
            </a:r>
            <a:r>
              <a:rPr lang="en-US" sz="1200" u="sng" kern="1200" dirty="0" smtClean="0">
                <a:solidFill>
                  <a:schemeClr val="tx1"/>
                </a:solidFill>
                <a:latin typeface="+mn-lt"/>
                <a:ea typeface="+mn-ea"/>
                <a:cs typeface="+mn-cs"/>
              </a:rPr>
              <a:t>Christian life</a:t>
            </a:r>
            <a:r>
              <a:rPr lang="en-US" sz="1200" u="none"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you have to accept Jesus Christ as your Lord and personal savior, ask for forgiveness of your sin, repent (turn away from a sinful lifestyle), then trust Him and try to obey God’s laws </a:t>
            </a:r>
            <a:r>
              <a:rPr lang="en-US" sz="1200" b="1" kern="1200" dirty="0" smtClean="0">
                <a:solidFill>
                  <a:schemeClr val="tx1"/>
                </a:solidFill>
                <a:latin typeface="+mn-lt"/>
                <a:ea typeface="+mn-ea"/>
                <a:cs typeface="+mn-cs"/>
              </a:rPr>
              <a:t>(10)</a:t>
            </a:r>
            <a:r>
              <a:rPr lang="en-US" sz="1200" kern="1200" dirty="0" smtClean="0">
                <a:solidFill>
                  <a:schemeClr val="tx1"/>
                </a:solidFill>
                <a:latin typeface="+mn-lt"/>
                <a:ea typeface="+mn-ea"/>
                <a:cs typeface="+mn-cs"/>
              </a:rPr>
              <a:t>. As a Christian you</a:t>
            </a:r>
            <a:r>
              <a:rPr lang="en-US" sz="1200" kern="1200" baseline="0" dirty="0" smtClean="0">
                <a:solidFill>
                  <a:schemeClr val="tx1"/>
                </a:solidFill>
                <a:latin typeface="+mn-lt"/>
                <a:ea typeface="+mn-ea"/>
                <a:cs typeface="+mn-cs"/>
              </a:rPr>
              <a:t> are to continue to grow in your faith and relationship with God just as a </a:t>
            </a:r>
            <a:r>
              <a:rPr lang="en-US" sz="1200" kern="1200" dirty="0" smtClean="0">
                <a:solidFill>
                  <a:schemeClr val="tx1"/>
                </a:solidFill>
                <a:latin typeface="+mn-lt"/>
                <a:ea typeface="+mn-ea"/>
                <a:cs typeface="+mn-cs"/>
              </a:rPr>
              <a:t> seed </a:t>
            </a:r>
            <a:r>
              <a:rPr lang="en-US" sz="1200" b="1" kern="1200" dirty="0" smtClean="0">
                <a:solidFill>
                  <a:schemeClr val="tx1"/>
                </a:solidFill>
                <a:latin typeface="+mn-lt"/>
                <a:ea typeface="+mn-ea"/>
                <a:cs typeface="+mn-cs"/>
              </a:rPr>
              <a:t>(Oval)</a:t>
            </a:r>
            <a:r>
              <a:rPr lang="en-US" sz="1200" kern="1200" dirty="0" smtClean="0">
                <a:solidFill>
                  <a:schemeClr val="tx1"/>
                </a:solidFill>
                <a:latin typeface="+mn-lt"/>
                <a:ea typeface="+mn-ea"/>
                <a:cs typeface="+mn-cs"/>
              </a:rPr>
              <a:t> grows </a:t>
            </a:r>
            <a:r>
              <a:rPr lang="en-US" sz="1200" b="1" kern="1200" dirty="0" smtClean="0">
                <a:solidFill>
                  <a:schemeClr val="tx1"/>
                </a:solidFill>
                <a:latin typeface="+mn-lt"/>
                <a:ea typeface="+mn-ea"/>
                <a:cs typeface="+mn-cs"/>
              </a:rPr>
              <a:t>(Green)</a:t>
            </a:r>
            <a:r>
              <a:rPr lang="en-US" sz="1200" kern="1200" dirty="0" smtClean="0">
                <a:solidFill>
                  <a:schemeClr val="tx1"/>
                </a:solidFill>
                <a:latin typeface="+mn-lt"/>
                <a:ea typeface="+mn-ea"/>
                <a:cs typeface="+mn-cs"/>
              </a:rPr>
              <a:t> into a plant.</a:t>
            </a:r>
            <a:r>
              <a:rPr lang="en-US" sz="1200" kern="1200" baseline="0" dirty="0" smtClean="0">
                <a:solidFill>
                  <a:schemeClr val="tx1"/>
                </a:solidFill>
                <a:latin typeface="+mn-lt"/>
                <a:ea typeface="+mn-ea"/>
                <a:cs typeface="+mn-cs"/>
              </a:rPr>
              <a:t> You</a:t>
            </a:r>
            <a:r>
              <a:rPr lang="en-US" sz="1200" kern="1200" dirty="0" smtClean="0">
                <a:solidFill>
                  <a:schemeClr val="tx1"/>
                </a:solidFill>
                <a:latin typeface="+mn-lt"/>
                <a:ea typeface="+mn-ea"/>
                <a:cs typeface="+mn-cs"/>
              </a:rPr>
              <a:t> grow by reading &amp; studying the Bible and praying to God every day. Are you ready to accept Jesus Christ? If so,</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Tell Him!</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 was always told that we need to study history so we do not make the same mistakes as were made in the past. We should learn from others in the past so we can learn from their successes – what they did right as well as learn from their failures – what they did wrong. </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see what you remember after just seeing</a:t>
            </a:r>
            <a:r>
              <a:rPr lang="en-US" baseline="0" dirty="0" smtClean="0"/>
              <a:t> the presentation one time. Let’s look at the symbols again and everyone tell me what you remember. We will do this quickly.</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Beginning</a:t>
            </a:r>
            <a:r>
              <a:rPr lang="en-US" baseline="0" dirty="0" smtClean="0"/>
              <a:t>, nothing existed except God and His Conceived Plan. God is good, clean, pure &amp; holy.</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Then the one </a:t>
            </a:r>
            <a:r>
              <a:rPr lang="en-US" sz="1200" b="1" kern="1200" dirty="0" smtClean="0">
                <a:solidFill>
                  <a:schemeClr val="tx1"/>
                </a:solidFill>
                <a:latin typeface="+mn-lt"/>
                <a:ea typeface="+mn-ea"/>
                <a:cs typeface="+mn-cs"/>
              </a:rPr>
              <a:t>(1)</a:t>
            </a:r>
            <a:r>
              <a:rPr lang="en-US" sz="1200" kern="1200" dirty="0" smtClean="0">
                <a:solidFill>
                  <a:schemeClr val="tx1"/>
                </a:solidFill>
                <a:latin typeface="+mn-lt"/>
                <a:ea typeface="+mn-ea"/>
                <a:cs typeface="+mn-cs"/>
              </a:rPr>
              <a:t> and only true God said “let there be light </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represented by the color </a:t>
            </a:r>
            <a:r>
              <a:rPr lang="en-US" sz="1200" b="1" kern="1200" dirty="0" smtClean="0">
                <a:solidFill>
                  <a:schemeClr val="tx1"/>
                </a:solidFill>
                <a:latin typeface="+mn-lt"/>
                <a:ea typeface="+mn-ea"/>
                <a:cs typeface="+mn-cs"/>
              </a:rPr>
              <a:t>Yellow)</a:t>
            </a:r>
            <a:r>
              <a:rPr lang="en-US" sz="1200" kern="1200" dirty="0" smtClean="0">
                <a:solidFill>
                  <a:schemeClr val="tx1"/>
                </a:solidFill>
                <a:latin typeface="+mn-lt"/>
                <a:ea typeface="+mn-ea"/>
                <a:cs typeface="+mn-cs"/>
              </a:rPr>
              <a:t>” and He </a:t>
            </a:r>
            <a:r>
              <a:rPr lang="en-US" sz="1200" u="sng" kern="1200" dirty="0" smtClean="0">
                <a:solidFill>
                  <a:schemeClr val="tx1"/>
                </a:solidFill>
                <a:latin typeface="+mn-lt"/>
                <a:ea typeface="+mn-ea"/>
                <a:cs typeface="+mn-cs"/>
              </a:rPr>
              <a:t>created</a:t>
            </a:r>
            <a:r>
              <a:rPr lang="en-US" sz="1200" kern="1200" dirty="0" smtClean="0">
                <a:solidFill>
                  <a:schemeClr val="tx1"/>
                </a:solidFill>
                <a:latin typeface="+mn-lt"/>
                <a:ea typeface="+mn-ea"/>
                <a:cs typeface="+mn-cs"/>
              </a:rPr>
              <a:t> the </a:t>
            </a:r>
            <a:r>
              <a:rPr lang="en-US" sz="1200" u="sng" kern="1200" dirty="0" smtClean="0">
                <a:solidFill>
                  <a:schemeClr val="tx1"/>
                </a:solidFill>
                <a:latin typeface="+mn-lt"/>
                <a:ea typeface="+mn-ea"/>
                <a:cs typeface="+mn-cs"/>
              </a:rPr>
              <a:t>universe</a:t>
            </a:r>
            <a:r>
              <a:rPr lang="en-US" sz="1200" kern="1200" dirty="0" smtClean="0">
                <a:solidFill>
                  <a:schemeClr val="tx1"/>
                </a:solidFill>
                <a:latin typeface="+mn-lt"/>
                <a:ea typeface="+mn-ea"/>
                <a:cs typeface="+mn-cs"/>
              </a:rPr>
              <a:t> and everything in it in 6 days - the earth first, then stars, sun, &amp; moon </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which are represented by the </a:t>
            </a:r>
            <a:r>
              <a:rPr lang="en-US" sz="1200" b="1" kern="1200" dirty="0" smtClean="0">
                <a:solidFill>
                  <a:schemeClr val="tx1"/>
                </a:solidFill>
                <a:latin typeface="+mn-lt"/>
                <a:ea typeface="+mn-ea"/>
                <a:cs typeface="+mn-cs"/>
              </a:rPr>
              <a:t>circle </a:t>
            </a:r>
            <a:r>
              <a:rPr lang="en-US" sz="1200" b="0" kern="1200" dirty="0" smtClean="0">
                <a:solidFill>
                  <a:schemeClr val="tx1"/>
                </a:solidFill>
                <a:latin typeface="+mn-lt"/>
                <a:ea typeface="+mn-ea"/>
                <a:cs typeface="+mn-cs"/>
              </a:rPr>
              <a:t>and</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 were signs for seasons, days, months and years. </a:t>
            </a:r>
            <a:r>
              <a:rPr lang="en-US" sz="1200" kern="1200" dirty="0" smtClean="0">
                <a:solidFill>
                  <a:schemeClr val="tx1"/>
                </a:solidFill>
                <a:latin typeface="+mn-lt"/>
                <a:ea typeface="+mn-ea"/>
                <a:cs typeface="+mn-cs"/>
              </a:rPr>
              <a:t>The earth was without form, shapeless </a:t>
            </a:r>
            <a:r>
              <a:rPr lang="en-US" sz="1200" b="1" kern="1200" dirty="0" smtClean="0">
                <a:solidFill>
                  <a:schemeClr val="tx1"/>
                </a:solidFill>
                <a:latin typeface="+mn-lt"/>
                <a:ea typeface="+mn-ea"/>
                <a:cs typeface="+mn-cs"/>
              </a:rPr>
              <a:t>(no shape on page 0)</a:t>
            </a:r>
            <a:r>
              <a:rPr lang="en-US" sz="1200" kern="1200" dirty="0" smtClean="0">
                <a:solidFill>
                  <a:schemeClr val="tx1"/>
                </a:solidFill>
                <a:latin typeface="+mn-lt"/>
                <a:ea typeface="+mn-ea"/>
                <a:cs typeface="+mn-cs"/>
              </a:rPr>
              <a:t>, and void of any forms until God created the seas &amp; land. Then He created all the original kinds of plants and animals and finally man. Then</a:t>
            </a:r>
            <a:r>
              <a:rPr lang="en-US" sz="1200" kern="1200" baseline="0" dirty="0" smtClean="0">
                <a:solidFill>
                  <a:schemeClr val="tx1"/>
                </a:solidFill>
                <a:latin typeface="+mn-lt"/>
                <a:ea typeface="+mn-ea"/>
                <a:cs typeface="+mn-cs"/>
              </a:rPr>
              <a:t> God said that His perfect creation was “very good.”</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Adam and Eve </a:t>
            </a:r>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the first two people on earth, were given dominion over all the earth. They were to take care of it and do what God told them to do. There was only one thing that God told Adam not to do. He told him to not eat from only one tree – the Tree of the Knowledge of Good &amp; Evil. But they did not </a:t>
            </a:r>
            <a:r>
              <a:rPr lang="en-US" sz="1200" b="1" kern="1200" dirty="0" smtClean="0">
                <a:solidFill>
                  <a:schemeClr val="tx1"/>
                </a:solidFill>
                <a:latin typeface="+mn-lt"/>
                <a:ea typeface="+mn-ea"/>
                <a:cs typeface="+mn-cs"/>
              </a:rPr>
              <a:t>(X)</a:t>
            </a:r>
            <a:r>
              <a:rPr lang="en-US" sz="1200" kern="1200" dirty="0" smtClean="0">
                <a:solidFill>
                  <a:schemeClr val="tx1"/>
                </a:solidFill>
                <a:latin typeface="+mn-lt"/>
                <a:ea typeface="+mn-ea"/>
                <a:cs typeface="+mn-cs"/>
              </a:rPr>
              <a:t> do what God asked – they sinned, or disobeyed God. Their sin </a:t>
            </a:r>
            <a:r>
              <a:rPr lang="en-US" sz="1200" u="sng" kern="1200" dirty="0" smtClean="0">
                <a:solidFill>
                  <a:schemeClr val="tx1"/>
                </a:solidFill>
                <a:latin typeface="+mn-lt"/>
                <a:ea typeface="+mn-ea"/>
                <a:cs typeface="+mn-cs"/>
              </a:rPr>
              <a:t>corrupted</a:t>
            </a:r>
            <a:r>
              <a:rPr lang="en-US" sz="1200" kern="1200" dirty="0" smtClean="0">
                <a:solidFill>
                  <a:schemeClr val="tx1"/>
                </a:solidFill>
                <a:latin typeface="+mn-lt"/>
                <a:ea typeface="+mn-ea"/>
                <a:cs typeface="+mn-cs"/>
              </a:rPr>
              <a:t> God’s “very good” </a:t>
            </a:r>
            <a:r>
              <a:rPr lang="en-US" sz="1200" u="sng" kern="1200" dirty="0" smtClean="0">
                <a:solidFill>
                  <a:schemeClr val="tx1"/>
                </a:solidFill>
                <a:latin typeface="+mn-lt"/>
                <a:ea typeface="+mn-ea"/>
                <a:cs typeface="+mn-cs"/>
              </a:rPr>
              <a:t>perfection</a:t>
            </a:r>
            <a:r>
              <a:rPr lang="en-US" sz="1200" kern="1200" dirty="0" smtClean="0">
                <a:solidFill>
                  <a:schemeClr val="tx1"/>
                </a:solidFill>
                <a:latin typeface="+mn-lt"/>
                <a:ea typeface="+mn-ea"/>
                <a:cs typeface="+mn-cs"/>
              </a:rPr>
              <a:t>. It tainted </a:t>
            </a:r>
            <a:r>
              <a:rPr lang="en-US" sz="1200" b="1" kern="1200" dirty="0" smtClean="0">
                <a:solidFill>
                  <a:schemeClr val="tx1"/>
                </a:solidFill>
                <a:latin typeface="+mn-lt"/>
                <a:ea typeface="+mn-ea"/>
                <a:cs typeface="+mn-cs"/>
              </a:rPr>
              <a:t>(Gray)</a:t>
            </a:r>
            <a:r>
              <a:rPr lang="en-US" sz="1200" kern="1200" dirty="0" smtClean="0">
                <a:solidFill>
                  <a:schemeClr val="tx1"/>
                </a:solidFill>
                <a:latin typeface="+mn-lt"/>
                <a:ea typeface="+mn-ea"/>
                <a:cs typeface="+mn-cs"/>
              </a:rPr>
              <a:t> the perfect world and relationship they had with God. All creation would now endure suffering, deterioration and death. Because</a:t>
            </a:r>
            <a:r>
              <a:rPr lang="en-US" sz="1200" kern="1200" baseline="0" dirty="0" smtClean="0">
                <a:solidFill>
                  <a:schemeClr val="tx1"/>
                </a:solidFill>
                <a:latin typeface="+mn-lt"/>
                <a:ea typeface="+mn-ea"/>
                <a:cs typeface="+mn-cs"/>
              </a:rPr>
              <a:t> of Adam’s sin, every person born of man, is born with a sin nature and spiritually dead and in need of a sinless savior. (Remember that Jesus was not born of man. His mother was a virgin.)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Now,</a:t>
            </a:r>
            <a:r>
              <a:rPr lang="en-US" sz="1200" kern="1200" baseline="0" dirty="0" smtClean="0">
                <a:solidFill>
                  <a:schemeClr val="tx1"/>
                </a:solidFill>
                <a:latin typeface="+mn-lt"/>
                <a:ea typeface="+mn-ea"/>
                <a:cs typeface="+mn-cs"/>
              </a:rPr>
              <a:t> a</a:t>
            </a:r>
            <a:r>
              <a:rPr lang="en-US" sz="1200" kern="1200" dirty="0" smtClean="0">
                <a:solidFill>
                  <a:schemeClr val="tx1"/>
                </a:solidFill>
                <a:latin typeface="+mn-lt"/>
                <a:ea typeface="+mn-ea"/>
                <a:cs typeface="+mn-cs"/>
              </a:rPr>
              <a:t>s the population of man grew, they continued to disobey God. They worshipped idols – God’s created things, but not God. All of mankind had become evil and selfish except one man, Noah, who obeyed God. So God told Noah to build a huge boat, an Ark </a:t>
            </a:r>
            <a:r>
              <a:rPr lang="en-US" sz="1200" b="1" kern="1200" dirty="0" smtClean="0">
                <a:solidFill>
                  <a:schemeClr val="tx1"/>
                </a:solidFill>
                <a:latin typeface="+mn-lt"/>
                <a:ea typeface="+mn-ea"/>
                <a:cs typeface="+mn-cs"/>
              </a:rPr>
              <a:t>( the Rectangle)</a:t>
            </a:r>
            <a:r>
              <a:rPr lang="en-US" sz="1200" kern="1200" dirty="0" smtClean="0">
                <a:solidFill>
                  <a:schemeClr val="tx1"/>
                </a:solidFill>
                <a:latin typeface="+mn-lt"/>
                <a:ea typeface="+mn-ea"/>
                <a:cs typeface="+mn-cs"/>
              </a:rPr>
              <a:t>, with three decks </a:t>
            </a:r>
            <a:r>
              <a:rPr lang="en-US" sz="1200" b="1" kern="1200" dirty="0" smtClean="0">
                <a:solidFill>
                  <a:schemeClr val="tx1"/>
                </a:solidFill>
                <a:latin typeface="+mn-lt"/>
                <a:ea typeface="+mn-ea"/>
                <a:cs typeface="+mn-cs"/>
              </a:rPr>
              <a:t>(3)</a:t>
            </a:r>
            <a:r>
              <a:rPr lang="en-US" sz="1200" kern="1200" dirty="0" smtClean="0">
                <a:solidFill>
                  <a:schemeClr val="tx1"/>
                </a:solidFill>
                <a:latin typeface="+mn-lt"/>
                <a:ea typeface="+mn-ea"/>
                <a:cs typeface="+mn-cs"/>
              </a:rPr>
              <a:t> and three dimensions – about 450 feet long by 75 feet wide by 45 feet high, with his 3 sons. Then a </a:t>
            </a:r>
            <a:r>
              <a:rPr lang="en-US" sz="1200" u="sng" kern="1200" dirty="0" smtClean="0">
                <a:solidFill>
                  <a:schemeClr val="tx1"/>
                </a:solidFill>
                <a:latin typeface="+mn-lt"/>
                <a:ea typeface="+mn-ea"/>
                <a:cs typeface="+mn-cs"/>
              </a:rPr>
              <a:t>catastrophe occurred</a:t>
            </a:r>
            <a:r>
              <a:rPr lang="en-US" sz="1200" kern="1200" dirty="0" smtClean="0">
                <a:solidFill>
                  <a:schemeClr val="tx1"/>
                </a:solidFill>
                <a:latin typeface="+mn-lt"/>
                <a:ea typeface="+mn-ea"/>
                <a:cs typeface="+mn-cs"/>
              </a:rPr>
              <a:t> – God destroyed the earth and its inhabitants with water </a:t>
            </a:r>
            <a:r>
              <a:rPr lang="en-US" sz="1200" b="1" kern="1200" dirty="0" smtClean="0">
                <a:solidFill>
                  <a:schemeClr val="tx1"/>
                </a:solidFill>
                <a:latin typeface="+mn-lt"/>
                <a:ea typeface="+mn-ea"/>
                <a:cs typeface="+mn-cs"/>
              </a:rPr>
              <a:t>(Blue)</a:t>
            </a:r>
            <a:r>
              <a:rPr lang="en-US" sz="1200" kern="1200" dirty="0" smtClean="0">
                <a:solidFill>
                  <a:schemeClr val="tx1"/>
                </a:solidFill>
                <a:latin typeface="+mn-lt"/>
                <a:ea typeface="+mn-ea"/>
                <a:cs typeface="+mn-cs"/>
              </a:rPr>
              <a:t> covering all land. All died except Noah, his family, and two </a:t>
            </a:r>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of each land dwelling animal kind (one male &amp; one female) &amp; 7 of some kinds.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Once the year-long flood was over, Noah, his wife and 3 sons, and their wives, and all the animals exited the Ark in the Mountains</a:t>
            </a:r>
            <a:r>
              <a:rPr lang="en-US" sz="1200" kern="1200" baseline="0" dirty="0" smtClean="0">
                <a:solidFill>
                  <a:schemeClr val="tx1"/>
                </a:solidFill>
                <a:latin typeface="+mn-lt"/>
                <a:ea typeface="+mn-ea"/>
                <a:cs typeface="+mn-cs"/>
              </a:rPr>
              <a:t> of Ararat (which is in modern day Turkey) </a:t>
            </a:r>
            <a:r>
              <a:rPr lang="en-US" sz="1200" kern="1200" dirty="0" smtClean="0">
                <a:solidFill>
                  <a:schemeClr val="tx1"/>
                </a:solidFill>
                <a:latin typeface="+mn-lt"/>
                <a:ea typeface="+mn-ea"/>
                <a:cs typeface="+mn-cs"/>
              </a:rPr>
              <a:t>and the population of man quickly grew again. But instead of the people spreading around the world as God had commanded, they all lived in one general area. Before long most people worshipped idols again and eventually they built the huge Tower of Babel to honor themselves and their gods. There was only one language among the people. There also were probably no distinctly separated people groups yet, since all their characteristics would have been mixed together </a:t>
            </a:r>
            <a:r>
              <a:rPr lang="en-US" sz="1200" b="1" kern="1200" dirty="0" smtClean="0">
                <a:solidFill>
                  <a:schemeClr val="tx1"/>
                </a:solidFill>
                <a:latin typeface="+mn-lt"/>
                <a:ea typeface="+mn-ea"/>
                <a:cs typeface="+mn-cs"/>
              </a:rPr>
              <a:t>(Brown)</a:t>
            </a:r>
            <a:r>
              <a:rPr lang="en-US" sz="1200" kern="1200" dirty="0" smtClean="0">
                <a:solidFill>
                  <a:schemeClr val="tx1"/>
                </a:solidFill>
                <a:latin typeface="+mn-lt"/>
                <a:ea typeface="+mn-ea"/>
                <a:cs typeface="+mn-cs"/>
              </a:rPr>
              <a:t>. But God </a:t>
            </a:r>
            <a:r>
              <a:rPr lang="en-US" sz="1200" u="sng" kern="1200" dirty="0" smtClean="0">
                <a:solidFill>
                  <a:schemeClr val="tx1"/>
                </a:solidFill>
                <a:latin typeface="+mn-lt"/>
                <a:ea typeface="+mn-ea"/>
                <a:cs typeface="+mn-cs"/>
              </a:rPr>
              <a:t>confused</a:t>
            </a:r>
            <a:r>
              <a:rPr lang="en-US" sz="1200" kern="1200" dirty="0" smtClean="0">
                <a:solidFill>
                  <a:schemeClr val="tx1"/>
                </a:solidFill>
                <a:latin typeface="+mn-lt"/>
                <a:ea typeface="+mn-ea"/>
                <a:cs typeface="+mn-cs"/>
              </a:rPr>
              <a:t> the </a:t>
            </a:r>
            <a:r>
              <a:rPr lang="en-US" sz="1200" u="sng" kern="1200" dirty="0" smtClean="0">
                <a:solidFill>
                  <a:schemeClr val="tx1"/>
                </a:solidFill>
                <a:latin typeface="+mn-lt"/>
                <a:ea typeface="+mn-ea"/>
                <a:cs typeface="+mn-cs"/>
              </a:rPr>
              <a:t>people</a:t>
            </a:r>
            <a:r>
              <a:rPr lang="en-US" sz="1200" kern="1200" dirty="0" smtClean="0">
                <a:solidFill>
                  <a:schemeClr val="tx1"/>
                </a:solidFill>
                <a:latin typeface="+mn-lt"/>
                <a:ea typeface="+mn-ea"/>
                <a:cs typeface="+mn-cs"/>
              </a:rPr>
              <a:t> and forced them to spread </a:t>
            </a:r>
            <a:r>
              <a:rPr lang="en-US" sz="1200" b="1" kern="1200" dirty="0" smtClean="0">
                <a:solidFill>
                  <a:schemeClr val="tx1"/>
                </a:solidFill>
                <a:latin typeface="+mn-lt"/>
                <a:ea typeface="+mn-ea"/>
                <a:cs typeface="+mn-cs"/>
              </a:rPr>
              <a:t>(arrows)</a:t>
            </a:r>
            <a:r>
              <a:rPr lang="en-US" sz="1200" kern="1200" dirty="0" smtClean="0">
                <a:solidFill>
                  <a:schemeClr val="tx1"/>
                </a:solidFill>
                <a:latin typeface="+mn-lt"/>
                <a:ea typeface="+mn-ea"/>
                <a:cs typeface="+mn-cs"/>
              </a:rPr>
              <a:t> in all four </a:t>
            </a:r>
            <a:r>
              <a:rPr lang="en-US" sz="1200" b="1" kern="1200" dirty="0" smtClean="0">
                <a:solidFill>
                  <a:schemeClr val="tx1"/>
                </a:solidFill>
                <a:latin typeface="+mn-lt"/>
                <a:ea typeface="+mn-ea"/>
                <a:cs typeface="+mn-cs"/>
              </a:rPr>
              <a:t>(4) </a:t>
            </a:r>
            <a:r>
              <a:rPr lang="en-US" sz="1200" kern="1200" dirty="0" smtClean="0">
                <a:solidFill>
                  <a:schemeClr val="tx1"/>
                </a:solidFill>
                <a:latin typeface="+mn-lt"/>
                <a:ea typeface="+mn-ea"/>
                <a:cs typeface="+mn-cs"/>
              </a:rPr>
              <a:t>directions – North, East, South and West – around the world by making each family group speak a different language. This act caused the start of many nations.</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About 400 years later, God began His </a:t>
            </a:r>
            <a:r>
              <a:rPr lang="en-US" sz="1200" u="sng" kern="1200" dirty="0" smtClean="0">
                <a:solidFill>
                  <a:schemeClr val="tx1"/>
                </a:solidFill>
                <a:latin typeface="+mn-lt"/>
                <a:ea typeface="+mn-ea"/>
                <a:cs typeface="+mn-cs"/>
              </a:rPr>
              <a:t>chosen nation</a:t>
            </a:r>
            <a:r>
              <a:rPr lang="en-US" sz="1200" kern="1200" dirty="0" smtClean="0">
                <a:solidFill>
                  <a:schemeClr val="tx1"/>
                </a:solidFill>
                <a:latin typeface="+mn-lt"/>
                <a:ea typeface="+mn-ea"/>
                <a:cs typeface="+mn-cs"/>
              </a:rPr>
              <a:t> of people whom could love and worship Him and whom He could love and protect. Their history of worshipping and disobeying God and of God’s relationship with them is arranged </a:t>
            </a:r>
            <a:r>
              <a:rPr lang="en-US" sz="1200" b="1" kern="1200" dirty="0" smtClean="0">
                <a:solidFill>
                  <a:schemeClr val="tx1"/>
                </a:solidFill>
                <a:latin typeface="+mn-lt"/>
                <a:ea typeface="+mn-ea"/>
                <a:cs typeface="+mn-cs"/>
              </a:rPr>
              <a:t>(Orange) </a:t>
            </a:r>
            <a:r>
              <a:rPr lang="en-US" sz="1200" kern="1200" dirty="0" smtClean="0">
                <a:solidFill>
                  <a:schemeClr val="tx1"/>
                </a:solidFill>
                <a:latin typeface="+mn-lt"/>
                <a:ea typeface="+mn-ea"/>
                <a:cs typeface="+mn-cs"/>
              </a:rPr>
              <a:t>throughout the Old Testament in five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 time periods: 1</a:t>
            </a:r>
            <a:r>
              <a:rPr lang="en-US" sz="1200" kern="1200" baseline="30000" dirty="0" smtClean="0">
                <a:solidFill>
                  <a:schemeClr val="tx1"/>
                </a:solidFill>
                <a:latin typeface="+mn-lt"/>
                <a:ea typeface="+mn-ea"/>
                <a:cs typeface="+mn-cs"/>
              </a:rPr>
              <a:t>st</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the Patriarchs</a:t>
            </a:r>
            <a:r>
              <a:rPr lang="en-US" sz="1200" kern="1200" dirty="0" smtClean="0">
                <a:solidFill>
                  <a:schemeClr val="tx1"/>
                </a:solidFill>
                <a:latin typeface="+mn-lt"/>
                <a:ea typeface="+mn-ea"/>
                <a:cs typeface="+mn-cs"/>
              </a:rPr>
              <a:t> – Abraham, Isaac, &amp; Jacob; 2</a:t>
            </a:r>
            <a:r>
              <a:rPr lang="en-US" sz="1200" kern="1200" baseline="30000" dirty="0" smtClean="0">
                <a:solidFill>
                  <a:schemeClr val="tx1"/>
                </a:solidFill>
                <a:latin typeface="+mn-lt"/>
                <a:ea typeface="+mn-ea"/>
                <a:cs typeface="+mn-cs"/>
              </a:rPr>
              <a:t>nd</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the 12 tribes of Israel</a:t>
            </a:r>
            <a:r>
              <a:rPr lang="en-US" sz="1200" kern="1200" dirty="0" smtClean="0">
                <a:solidFill>
                  <a:schemeClr val="tx1"/>
                </a:solidFill>
                <a:latin typeface="+mn-lt"/>
                <a:ea typeface="+mn-ea"/>
                <a:cs typeface="+mn-cs"/>
              </a:rPr>
              <a:t> grew into a large nation of slaves in Egypt; 3</a:t>
            </a:r>
            <a:r>
              <a:rPr lang="en-US" sz="1200" kern="1200" baseline="30000" dirty="0" smtClean="0">
                <a:solidFill>
                  <a:schemeClr val="tx1"/>
                </a:solidFill>
                <a:latin typeface="+mn-lt"/>
                <a:ea typeface="+mn-ea"/>
                <a:cs typeface="+mn-cs"/>
              </a:rPr>
              <a:t>rd</a:t>
            </a:r>
            <a:r>
              <a:rPr lang="en-US" sz="1200" kern="1200" dirty="0" smtClean="0">
                <a:solidFill>
                  <a:schemeClr val="tx1"/>
                </a:solidFill>
                <a:latin typeface="+mn-lt"/>
                <a:ea typeface="+mn-ea"/>
                <a:cs typeface="+mn-cs"/>
              </a:rPr>
              <a:t>, once freed by Moses, they </a:t>
            </a:r>
            <a:r>
              <a:rPr lang="en-US" sz="1200" i="1" kern="1200" dirty="0" smtClean="0">
                <a:solidFill>
                  <a:schemeClr val="tx1"/>
                </a:solidFill>
                <a:latin typeface="+mn-lt"/>
                <a:ea typeface="+mn-ea"/>
                <a:cs typeface="+mn-cs"/>
              </a:rPr>
              <a:t>wandered the desert</a:t>
            </a:r>
            <a:r>
              <a:rPr lang="en-US" sz="1200" kern="1200" dirty="0" smtClean="0">
                <a:solidFill>
                  <a:schemeClr val="tx1"/>
                </a:solidFill>
                <a:latin typeface="+mn-lt"/>
                <a:ea typeface="+mn-ea"/>
                <a:cs typeface="+mn-cs"/>
              </a:rPr>
              <a:t> for 40 years learning God’s laws and benefitting from God’s protection &amp; provisions; 4</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once in their own land, God used </a:t>
            </a:r>
            <a:r>
              <a:rPr lang="en-US" sz="1200" i="1" kern="1200" dirty="0" smtClean="0">
                <a:solidFill>
                  <a:schemeClr val="tx1"/>
                </a:solidFill>
                <a:latin typeface="+mn-lt"/>
                <a:ea typeface="+mn-ea"/>
                <a:cs typeface="+mn-cs"/>
              </a:rPr>
              <a:t>His judges</a:t>
            </a:r>
            <a:r>
              <a:rPr lang="en-US" sz="1200" kern="1200" dirty="0" smtClean="0">
                <a:solidFill>
                  <a:schemeClr val="tx1"/>
                </a:solidFill>
                <a:latin typeface="+mn-lt"/>
                <a:ea typeface="+mn-ea"/>
                <a:cs typeface="+mn-cs"/>
              </a:rPr>
              <a:t> to remind the Jewish nation to worship God; and lastly 5</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the Israelites wanted an earthly king, so </a:t>
            </a:r>
            <a:r>
              <a:rPr lang="en-US" sz="1200" i="1" kern="1200" dirty="0" smtClean="0">
                <a:solidFill>
                  <a:schemeClr val="tx1"/>
                </a:solidFill>
                <a:latin typeface="+mn-lt"/>
                <a:ea typeface="+mn-ea"/>
                <a:cs typeface="+mn-cs"/>
              </a:rPr>
              <a:t>kings ruled</a:t>
            </a:r>
            <a:r>
              <a:rPr lang="en-US" sz="1200" kern="1200" dirty="0" smtClean="0">
                <a:solidFill>
                  <a:schemeClr val="tx1"/>
                </a:solidFill>
                <a:latin typeface="+mn-lt"/>
                <a:ea typeface="+mn-ea"/>
                <a:cs typeface="+mn-cs"/>
              </a:rPr>
              <a:t> the Jewish nation. This Jewish nation used the Star of David </a:t>
            </a:r>
            <a:r>
              <a:rPr lang="en-US" sz="1200" b="1" kern="1200" dirty="0" smtClean="0">
                <a:solidFill>
                  <a:schemeClr val="tx1"/>
                </a:solidFill>
                <a:latin typeface="+mn-lt"/>
                <a:ea typeface="+mn-ea"/>
                <a:cs typeface="+mn-cs"/>
              </a:rPr>
              <a:t>(triangles)</a:t>
            </a:r>
            <a:r>
              <a:rPr lang="en-US" sz="1200" kern="1200" dirty="0" smtClean="0">
                <a:solidFill>
                  <a:schemeClr val="tx1"/>
                </a:solidFill>
                <a:latin typeface="+mn-lt"/>
                <a:ea typeface="+mn-ea"/>
                <a:cs typeface="+mn-cs"/>
              </a:rPr>
              <a:t> as their symbol and the Torah </a:t>
            </a:r>
            <a:r>
              <a:rPr lang="en-US" sz="1200" b="1" kern="1200" dirty="0" smtClean="0">
                <a:solidFill>
                  <a:schemeClr val="tx1"/>
                </a:solidFill>
                <a:latin typeface="+mn-lt"/>
                <a:ea typeface="+mn-ea"/>
                <a:cs typeface="+mn-cs"/>
              </a:rPr>
              <a:t>(5) </a:t>
            </a:r>
            <a:r>
              <a:rPr lang="en-US" sz="1200" kern="1200" dirty="0" smtClean="0">
                <a:solidFill>
                  <a:schemeClr val="tx1"/>
                </a:solidFill>
                <a:latin typeface="+mn-lt"/>
                <a:ea typeface="+mn-ea"/>
                <a:cs typeface="+mn-cs"/>
              </a:rPr>
              <a:t>as their written guide.</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Then, about 2000 years ago, Jesus </a:t>
            </a:r>
            <a:r>
              <a:rPr lang="en-US" sz="1200" u="sng" kern="1200" dirty="0" smtClean="0">
                <a:solidFill>
                  <a:schemeClr val="tx1"/>
                </a:solidFill>
                <a:latin typeface="+mn-lt"/>
                <a:ea typeface="+mn-ea"/>
                <a:cs typeface="+mn-cs"/>
              </a:rPr>
              <a:t>Christ came</a:t>
            </a:r>
            <a:r>
              <a:rPr lang="en-US" sz="1200" kern="1200" dirty="0" smtClean="0">
                <a:solidFill>
                  <a:schemeClr val="tx1"/>
                </a:solidFill>
                <a:latin typeface="+mn-lt"/>
                <a:ea typeface="+mn-ea"/>
                <a:cs typeface="+mn-cs"/>
              </a:rPr>
              <a:t> to earth, leaving His royal </a:t>
            </a:r>
            <a:r>
              <a:rPr lang="en-US" sz="1200" b="1" kern="1200" dirty="0" smtClean="0">
                <a:solidFill>
                  <a:schemeClr val="tx1"/>
                </a:solidFill>
                <a:latin typeface="+mn-lt"/>
                <a:ea typeface="+mn-ea"/>
                <a:cs typeface="+mn-cs"/>
              </a:rPr>
              <a:t>(Purple)</a:t>
            </a:r>
            <a:r>
              <a:rPr lang="en-US" sz="1200" kern="1200" dirty="0" smtClean="0">
                <a:solidFill>
                  <a:schemeClr val="tx1"/>
                </a:solidFill>
                <a:latin typeface="+mn-lt"/>
                <a:ea typeface="+mn-ea"/>
                <a:cs typeface="+mn-cs"/>
              </a:rPr>
              <a:t> heavenly home in order to save His people whom He loved </a:t>
            </a:r>
            <a:r>
              <a:rPr lang="en-US" sz="1200" b="1" kern="1200" dirty="0" smtClean="0">
                <a:solidFill>
                  <a:schemeClr val="tx1"/>
                </a:solidFill>
                <a:latin typeface="+mn-lt"/>
                <a:ea typeface="+mn-ea"/>
                <a:cs typeface="+mn-cs"/>
              </a:rPr>
              <a:t>(Heart)</a:t>
            </a:r>
            <a:r>
              <a:rPr lang="en-US" sz="1200" kern="1200" dirty="0" smtClean="0">
                <a:solidFill>
                  <a:schemeClr val="tx1"/>
                </a:solidFill>
                <a:latin typeface="+mn-lt"/>
                <a:ea typeface="+mn-ea"/>
                <a:cs typeface="+mn-cs"/>
              </a:rPr>
              <a:t>. By the time Jesus</a:t>
            </a:r>
            <a:r>
              <a:rPr lang="en-US" sz="1200" kern="1200" baseline="0" dirty="0" smtClean="0">
                <a:solidFill>
                  <a:schemeClr val="tx1"/>
                </a:solidFill>
                <a:latin typeface="+mn-lt"/>
                <a:ea typeface="+mn-ea"/>
                <a:cs typeface="+mn-cs"/>
              </a:rPr>
              <a:t> came, the Jewish leader had a religion of rules but they did not have a relationship with God. So Jesus </a:t>
            </a:r>
            <a:r>
              <a:rPr lang="en-US" sz="1200" kern="1200" dirty="0" smtClean="0">
                <a:solidFill>
                  <a:schemeClr val="tx1"/>
                </a:solidFill>
                <a:latin typeface="+mn-lt"/>
                <a:ea typeface="+mn-ea"/>
                <a:cs typeface="+mn-cs"/>
              </a:rPr>
              <a:t>chose 12 disciples </a:t>
            </a:r>
            <a:r>
              <a:rPr lang="en-US" sz="1200" b="1" kern="1200" dirty="0" smtClean="0">
                <a:solidFill>
                  <a:schemeClr val="tx1"/>
                </a:solidFill>
                <a:latin typeface="+mn-lt"/>
                <a:ea typeface="+mn-ea"/>
                <a:cs typeface="+mn-cs"/>
              </a:rPr>
              <a:t>(6 twice)</a:t>
            </a:r>
            <a:r>
              <a:rPr lang="en-US" sz="1200" kern="1200" dirty="0" smtClean="0">
                <a:solidFill>
                  <a:schemeClr val="tx1"/>
                </a:solidFill>
                <a:latin typeface="+mn-lt"/>
                <a:ea typeface="+mn-ea"/>
                <a:cs typeface="+mn-cs"/>
              </a:rPr>
              <a:t> to teach them about God and the heavenly kingdom and to prepare them to spread the gospel, or “good news,” to all nations.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main reason Jesus came to earth though was so He could die on the </a:t>
            </a:r>
            <a:r>
              <a:rPr lang="en-US" sz="1200" u="sng" kern="1200" dirty="0" smtClean="0">
                <a:solidFill>
                  <a:schemeClr val="tx1"/>
                </a:solidFill>
                <a:latin typeface="+mn-lt"/>
                <a:ea typeface="+mn-ea"/>
                <a:cs typeface="+mn-cs"/>
              </a:rPr>
              <a:t>cross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(cross)</a:t>
            </a:r>
            <a:r>
              <a:rPr lang="en-US" sz="1200" kern="1200" dirty="0" smtClean="0">
                <a:solidFill>
                  <a:schemeClr val="tx1"/>
                </a:solidFill>
                <a:latin typeface="+mn-lt"/>
                <a:ea typeface="+mn-ea"/>
                <a:cs typeface="+mn-cs"/>
              </a:rPr>
              <a:t>, spilling blood </a:t>
            </a:r>
            <a:r>
              <a:rPr lang="en-US" sz="1200" b="1" kern="1200" dirty="0" smtClean="0">
                <a:solidFill>
                  <a:schemeClr val="tx1"/>
                </a:solidFill>
                <a:latin typeface="+mn-lt"/>
                <a:ea typeface="+mn-ea"/>
                <a:cs typeface="+mn-cs"/>
              </a:rPr>
              <a:t>(Red)</a:t>
            </a:r>
            <a:r>
              <a:rPr lang="en-US" sz="1200" kern="1200" dirty="0" smtClean="0">
                <a:solidFill>
                  <a:schemeClr val="tx1"/>
                </a:solidFill>
                <a:latin typeface="+mn-lt"/>
                <a:ea typeface="+mn-ea"/>
                <a:cs typeface="+mn-cs"/>
              </a:rPr>
              <a:t> for our </a:t>
            </a:r>
            <a:r>
              <a:rPr lang="en-US" sz="1200" u="sng" kern="1200" dirty="0" smtClean="0">
                <a:solidFill>
                  <a:schemeClr val="tx1"/>
                </a:solidFill>
                <a:latin typeface="+mn-lt"/>
                <a:ea typeface="+mn-ea"/>
                <a:cs typeface="+mn-cs"/>
              </a:rPr>
              <a:t>deliverance</a:t>
            </a:r>
            <a:r>
              <a:rPr lang="en-US" sz="1200" kern="1200" dirty="0" smtClean="0">
                <a:solidFill>
                  <a:schemeClr val="tx1"/>
                </a:solidFill>
                <a:latin typeface="+mn-lt"/>
                <a:ea typeface="+mn-ea"/>
                <a:cs typeface="+mn-cs"/>
              </a:rPr>
              <a:t> from sin’s penalty of eternal separation from God. God’s Law shows us that we can never measure up to God’s standard of perfection and that we need someone who is perfect &amp; sinless to take away our imperfection and present us faultless before God. The #6 is the # of man and the #7</a:t>
            </a:r>
            <a:r>
              <a:rPr lang="en-US" sz="1200" kern="1200" baseline="0" dirty="0" smtClean="0">
                <a:solidFill>
                  <a:schemeClr val="tx1"/>
                </a:solidFill>
                <a:latin typeface="+mn-lt"/>
                <a:ea typeface="+mn-ea"/>
                <a:cs typeface="+mn-cs"/>
              </a:rPr>
              <a:t> is the # of God.</a:t>
            </a:r>
            <a:r>
              <a:rPr lang="en-US" sz="1200" kern="1200" dirty="0" smtClean="0">
                <a:solidFill>
                  <a:schemeClr val="tx1"/>
                </a:solidFill>
                <a:latin typeface="+mn-lt"/>
                <a:ea typeface="+mn-ea"/>
                <a:cs typeface="+mn-cs"/>
              </a:rPr>
              <a:t> Jesus is fully human (in body) </a:t>
            </a:r>
            <a:r>
              <a:rPr lang="en-US" sz="1200" b="1" kern="1200" dirty="0" smtClean="0">
                <a:solidFill>
                  <a:schemeClr val="tx1"/>
                </a:solidFill>
                <a:latin typeface="+mn-lt"/>
                <a:ea typeface="+mn-ea"/>
                <a:cs typeface="+mn-cs"/>
              </a:rPr>
              <a:t>(6)</a:t>
            </a:r>
            <a:r>
              <a:rPr lang="en-US" sz="1200" kern="1200" dirty="0" smtClean="0">
                <a:solidFill>
                  <a:schemeClr val="tx1"/>
                </a:solidFill>
                <a:latin typeface="+mn-lt"/>
                <a:ea typeface="+mn-ea"/>
                <a:cs typeface="+mn-cs"/>
              </a:rPr>
              <a:t>, but He is also fully God (in spirit) </a:t>
            </a:r>
            <a:r>
              <a:rPr lang="en-US" sz="1200" b="1" kern="1200" dirty="0" smtClean="0">
                <a:solidFill>
                  <a:schemeClr val="tx1"/>
                </a:solidFill>
                <a:latin typeface="+mn-lt"/>
                <a:ea typeface="+mn-ea"/>
                <a:cs typeface="+mn-cs"/>
              </a:rPr>
              <a:t>(7)</a:t>
            </a:r>
            <a:r>
              <a:rPr lang="en-US" sz="1200" kern="1200" dirty="0" smtClean="0">
                <a:solidFill>
                  <a:schemeClr val="tx1"/>
                </a:solidFill>
                <a:latin typeface="+mn-lt"/>
                <a:ea typeface="+mn-ea"/>
                <a:cs typeface="+mn-cs"/>
              </a:rPr>
              <a:t>. He was a perfect man with no sin or defects. Jesus spent over thirty years on earth, but He never once sinned – He was perfect. This made Him the only perfect sacrifice acceptable to pay Adam’s &amp; our penalty for sin. Jesus deserves divine worship </a:t>
            </a:r>
            <a:r>
              <a:rPr lang="en-US" sz="1200" b="1" kern="1200" dirty="0" smtClean="0">
                <a:solidFill>
                  <a:schemeClr val="tx1"/>
                </a:solidFill>
                <a:latin typeface="+mn-lt"/>
                <a:ea typeface="+mn-ea"/>
                <a:cs typeface="+mn-cs"/>
              </a:rPr>
              <a:t>(7)</a:t>
            </a:r>
            <a:r>
              <a:rPr lang="en-US" sz="1200" kern="1200" dirty="0" smtClean="0">
                <a:solidFill>
                  <a:schemeClr val="tx1"/>
                </a:solidFill>
                <a:latin typeface="+mn-lt"/>
                <a:ea typeface="+mn-ea"/>
                <a:cs typeface="+mn-cs"/>
              </a:rPr>
              <a:t> since He is part of the Trinity, as God the Son, and He obeyed God the Father by willingly being the ultimate, perfect, </a:t>
            </a:r>
            <a:r>
              <a:rPr lang="en-US" sz="1200" kern="1200" dirty="0" err="1" smtClean="0">
                <a:solidFill>
                  <a:schemeClr val="tx1"/>
                </a:solidFill>
                <a:latin typeface="+mn-lt"/>
                <a:ea typeface="+mn-ea"/>
                <a:cs typeface="+mn-cs"/>
              </a:rPr>
              <a:t>substitutionary</a:t>
            </a:r>
            <a:r>
              <a:rPr lang="en-US" sz="1200" kern="1200" dirty="0" smtClean="0">
                <a:solidFill>
                  <a:schemeClr val="tx1"/>
                </a:solidFill>
                <a:latin typeface="+mn-lt"/>
                <a:ea typeface="+mn-ea"/>
                <a:cs typeface="+mn-cs"/>
              </a:rPr>
              <a:t> sacrifice for us.</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After Jesus died, He was buried in a tomb, but God healed and raised Him back to life in 3 days. Jesus taught for 40 more days before He ascended into heaven. He was seen by at least 500 people during the 40</a:t>
            </a:r>
            <a:r>
              <a:rPr lang="en-US" sz="1200" kern="1200" baseline="0" dirty="0" smtClean="0">
                <a:solidFill>
                  <a:schemeClr val="tx1"/>
                </a:solidFill>
                <a:latin typeface="+mn-lt"/>
                <a:ea typeface="+mn-ea"/>
                <a:cs typeface="+mn-cs"/>
              </a:rPr>
              <a:t> days. </a:t>
            </a:r>
            <a:r>
              <a:rPr lang="en-US" sz="1200" kern="1200" dirty="0" smtClean="0">
                <a:solidFill>
                  <a:schemeClr val="tx1"/>
                </a:solidFill>
                <a:latin typeface="+mn-lt"/>
                <a:ea typeface="+mn-ea"/>
                <a:cs typeface="+mn-cs"/>
              </a:rPr>
              <a:t>When Jesus left earth, He promised to return for His believers. He will be our heavenly King forever, being </a:t>
            </a:r>
            <a:r>
              <a:rPr lang="en-US" sz="1200" u="sng" kern="1200" dirty="0" smtClean="0">
                <a:solidFill>
                  <a:schemeClr val="tx1"/>
                </a:solidFill>
                <a:latin typeface="+mn-lt"/>
                <a:ea typeface="+mn-ea"/>
                <a:cs typeface="+mn-cs"/>
              </a:rPr>
              <a:t>crowned</a:t>
            </a:r>
            <a:r>
              <a:rPr lang="en-US" sz="1200" kern="1200" dirty="0" smtClean="0">
                <a:solidFill>
                  <a:schemeClr val="tx1"/>
                </a:solidFill>
                <a:latin typeface="+mn-lt"/>
                <a:ea typeface="+mn-ea"/>
                <a:cs typeface="+mn-cs"/>
              </a:rPr>
              <a:t> for </a:t>
            </a:r>
            <a:r>
              <a:rPr lang="en-US" sz="1200" u="sng" kern="1200" dirty="0" smtClean="0">
                <a:solidFill>
                  <a:schemeClr val="tx1"/>
                </a:solidFill>
                <a:latin typeface="+mn-lt"/>
                <a:ea typeface="+mn-ea"/>
                <a:cs typeface="+mn-cs"/>
              </a:rPr>
              <a:t>eternity</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(8)</a:t>
            </a:r>
            <a:r>
              <a:rPr lang="en-US" sz="1200" kern="1200" dirty="0" smtClean="0">
                <a:solidFill>
                  <a:schemeClr val="tx1"/>
                </a:solidFill>
                <a:latin typeface="+mn-lt"/>
                <a:ea typeface="+mn-ea"/>
                <a:cs typeface="+mn-cs"/>
              </a:rPr>
              <a:t>. There is no darkness in heaven, so its golden </a:t>
            </a:r>
            <a:r>
              <a:rPr lang="en-US" sz="1200" b="1" kern="1200" dirty="0" smtClean="0">
                <a:solidFill>
                  <a:schemeClr val="tx1"/>
                </a:solidFill>
                <a:latin typeface="+mn-lt"/>
                <a:ea typeface="+mn-ea"/>
                <a:cs typeface="+mn-cs"/>
              </a:rPr>
              <a:t>(Gold)</a:t>
            </a:r>
            <a:r>
              <a:rPr lang="en-US" sz="1200" kern="1200" dirty="0" smtClean="0">
                <a:solidFill>
                  <a:schemeClr val="tx1"/>
                </a:solidFill>
                <a:latin typeface="+mn-lt"/>
                <a:ea typeface="+mn-ea"/>
                <a:cs typeface="+mn-cs"/>
              </a:rPr>
              <a:t> streets will forever be lighted, as a star (star) continuously shines.</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We should also study history to help us remember past events, our culture and family traditions.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3199CA2-986B-40B7-B733-62739E52E49E}"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So how can you get to this everlasting heavenly kingdom? The Bible says that when we die, or </a:t>
            </a:r>
            <a:r>
              <a:rPr lang="en-US" sz="1200" u="sng" kern="1200" dirty="0" smtClean="0">
                <a:solidFill>
                  <a:schemeClr val="tx1"/>
                </a:solidFill>
                <a:latin typeface="+mn-lt"/>
                <a:ea typeface="+mn-ea"/>
                <a:cs typeface="+mn-cs"/>
              </a:rPr>
              <a:t>cease living</a:t>
            </a:r>
            <a:r>
              <a:rPr lang="en-US" sz="1200" kern="1200" dirty="0" smtClean="0">
                <a:solidFill>
                  <a:schemeClr val="tx1"/>
                </a:solidFill>
                <a:latin typeface="+mn-lt"/>
                <a:ea typeface="+mn-ea"/>
                <a:cs typeface="+mn-cs"/>
              </a:rPr>
              <a:t>, our bodies will remain in the darkness (black) of the grave (square), but our spirit will live on, either with God in heaven or without Him in hell. We have no promise of a second chance (9), so the only way to know for sure if you will go to heaven is to become a Christian.</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 Christian is a follower of Jesus Christ. To live a </a:t>
            </a:r>
            <a:r>
              <a:rPr lang="en-US" sz="1200" u="sng" kern="1200" dirty="0" smtClean="0">
                <a:solidFill>
                  <a:schemeClr val="tx1"/>
                </a:solidFill>
                <a:latin typeface="+mn-lt"/>
                <a:ea typeface="+mn-ea"/>
                <a:cs typeface="+mn-cs"/>
              </a:rPr>
              <a:t>Christian life</a:t>
            </a:r>
            <a:r>
              <a:rPr lang="en-US" sz="1200" u="none"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you have to accept Jesus Christ as your Lord and personal savior, ask for forgiveness of your sin, repent (turn away from a sinful lifestyle), then trust Him and try to obey God’s laws </a:t>
            </a:r>
            <a:r>
              <a:rPr lang="en-US" sz="1200" b="1" kern="1200" dirty="0" smtClean="0">
                <a:solidFill>
                  <a:schemeClr val="tx1"/>
                </a:solidFill>
                <a:latin typeface="+mn-lt"/>
                <a:ea typeface="+mn-ea"/>
                <a:cs typeface="+mn-cs"/>
              </a:rPr>
              <a:t>(10)</a:t>
            </a:r>
            <a:r>
              <a:rPr lang="en-US" sz="1200" kern="1200" dirty="0" smtClean="0">
                <a:solidFill>
                  <a:schemeClr val="tx1"/>
                </a:solidFill>
                <a:latin typeface="+mn-lt"/>
                <a:ea typeface="+mn-ea"/>
                <a:cs typeface="+mn-cs"/>
              </a:rPr>
              <a:t>. As a Christian you</a:t>
            </a:r>
            <a:r>
              <a:rPr lang="en-US" sz="1200" kern="1200" baseline="0" dirty="0" smtClean="0">
                <a:solidFill>
                  <a:schemeClr val="tx1"/>
                </a:solidFill>
                <a:latin typeface="+mn-lt"/>
                <a:ea typeface="+mn-ea"/>
                <a:cs typeface="+mn-cs"/>
              </a:rPr>
              <a:t> are to continue to grow in your faith and relationship with God just as a </a:t>
            </a:r>
            <a:r>
              <a:rPr lang="en-US" sz="1200" kern="1200" dirty="0" smtClean="0">
                <a:solidFill>
                  <a:schemeClr val="tx1"/>
                </a:solidFill>
                <a:latin typeface="+mn-lt"/>
                <a:ea typeface="+mn-ea"/>
                <a:cs typeface="+mn-cs"/>
              </a:rPr>
              <a:t> seed </a:t>
            </a:r>
            <a:r>
              <a:rPr lang="en-US" sz="1200" b="1" kern="1200" dirty="0" smtClean="0">
                <a:solidFill>
                  <a:schemeClr val="tx1"/>
                </a:solidFill>
                <a:latin typeface="+mn-lt"/>
                <a:ea typeface="+mn-ea"/>
                <a:cs typeface="+mn-cs"/>
              </a:rPr>
              <a:t>(Oval)</a:t>
            </a:r>
            <a:r>
              <a:rPr lang="en-US" sz="1200" kern="1200" dirty="0" smtClean="0">
                <a:solidFill>
                  <a:schemeClr val="tx1"/>
                </a:solidFill>
                <a:latin typeface="+mn-lt"/>
                <a:ea typeface="+mn-ea"/>
                <a:cs typeface="+mn-cs"/>
              </a:rPr>
              <a:t> grows </a:t>
            </a:r>
            <a:r>
              <a:rPr lang="en-US" sz="1200" b="1" kern="1200" dirty="0" smtClean="0">
                <a:solidFill>
                  <a:schemeClr val="tx1"/>
                </a:solidFill>
                <a:latin typeface="+mn-lt"/>
                <a:ea typeface="+mn-ea"/>
                <a:cs typeface="+mn-cs"/>
              </a:rPr>
              <a:t>(Green)</a:t>
            </a:r>
            <a:r>
              <a:rPr lang="en-US" sz="1200" kern="1200" dirty="0" smtClean="0">
                <a:solidFill>
                  <a:schemeClr val="tx1"/>
                </a:solidFill>
                <a:latin typeface="+mn-lt"/>
                <a:ea typeface="+mn-ea"/>
                <a:cs typeface="+mn-cs"/>
              </a:rPr>
              <a:t> into a plant.</a:t>
            </a:r>
            <a:r>
              <a:rPr lang="en-US" sz="1200" kern="1200" baseline="0" dirty="0" smtClean="0">
                <a:solidFill>
                  <a:schemeClr val="tx1"/>
                </a:solidFill>
                <a:latin typeface="+mn-lt"/>
                <a:ea typeface="+mn-ea"/>
                <a:cs typeface="+mn-cs"/>
              </a:rPr>
              <a:t> You</a:t>
            </a:r>
            <a:r>
              <a:rPr lang="en-US" sz="1200" kern="1200" dirty="0" smtClean="0">
                <a:solidFill>
                  <a:schemeClr val="tx1"/>
                </a:solidFill>
                <a:latin typeface="+mn-lt"/>
                <a:ea typeface="+mn-ea"/>
                <a:cs typeface="+mn-cs"/>
              </a:rPr>
              <a:t> grow by reading &amp; studying the Bible and praying to God every day. Are you ready to accept Jesus Christ? If so,</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Tell Him!</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 learn the Basics of the Bible and what the Colors, Shapes &amp; Numbers represent, you can use a Pocket Tool to help teach it to others.</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Pocket Tool has all the Colors, Shapes &amp; Numbers in the order of Biblical History and</a:t>
            </a:r>
            <a:r>
              <a:rPr lang="en-US" baseline="0" dirty="0" smtClean="0"/>
              <a:t> Gospel as presented in this presentation.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folds</a:t>
            </a:r>
            <a:r>
              <a:rPr lang="en-US" baseline="0" dirty="0" smtClean="0"/>
              <a:t> up into a 1/6</a:t>
            </a:r>
            <a:r>
              <a:rPr lang="en-US" baseline="30000" dirty="0" smtClean="0"/>
              <a:t>th</a:t>
            </a:r>
            <a:r>
              <a:rPr lang="en-US" baseline="0" dirty="0" smtClean="0"/>
              <a:t> sheet of paper, small enough to fit into your pocket.</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if you would like to learn more about how to use this teaching technique, I have</a:t>
            </a:r>
            <a:r>
              <a:rPr lang="en-US" baseline="0" dirty="0" smtClean="0"/>
              <a:t> an </a:t>
            </a:r>
            <a:r>
              <a:rPr lang="en-US" dirty="0" smtClean="0"/>
              <a:t>instruction manual too which list</a:t>
            </a:r>
            <a:r>
              <a:rPr lang="en-US" baseline="0" dirty="0" smtClean="0"/>
              <a:t> what all the colors, shapes, and numbers represent. </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what the Colors represent:</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And what the Shapes represent:</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And what the Numbers represent:</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also a Biblical Timeline</a:t>
            </a:r>
            <a:r>
              <a:rPr lang="en-US" baseline="0" dirty="0" smtClean="0"/>
              <a:t> to help your remember the correct order of the Bible History and Gospel presentation.</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God is awesome and we need to remember what all He has done in the past and relate it to our present lives. We must remember His Creation and how He created – it is a testimony to His infinite Power and Intelligence. By studying the Bible, we can see how He cared for His people, but we can also see His judgment on those who disobeyed Him.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3199CA2-986B-40B7-B733-62739E52E49E}"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There is also a brief one page explanation of Biblical History &amp; the Gospel of Jesus Christ just like I presented it to you. You can make your presentation as long or brief as you like depending on your audience and time allotted and the goal you are trying to accomplish.</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t>To learn more about the Bible, and how reliable the Bible is,</a:t>
            </a:r>
            <a:r>
              <a:rPr lang="en-US" baseline="0" dirty="0" smtClean="0"/>
              <a:t> and more about the Christian faith, </a:t>
            </a:r>
            <a:r>
              <a:rPr lang="en-US" sz="1200" dirty="0" smtClean="0"/>
              <a:t>visiting my website </a:t>
            </a:r>
            <a:r>
              <a:rPr lang="en-US" sz="1200" u="sng" dirty="0" smtClean="0">
                <a:hlinkClick r:id="rId3"/>
              </a:rPr>
              <a:t>www.biblicalreliability.com</a:t>
            </a:r>
            <a:r>
              <a:rPr lang="en-US" sz="1200" dirty="0" smtClean="0"/>
              <a:t> and see the articles, PowerPoint</a:t>
            </a:r>
            <a:r>
              <a:rPr lang="en-US" sz="1200" baseline="0" dirty="0" smtClean="0"/>
              <a:t> Presentations &amp; Audio Presentations. </a:t>
            </a:r>
            <a:r>
              <a:rPr lang="en-US" sz="12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Also see much more information at </a:t>
            </a:r>
            <a:r>
              <a:rPr lang="en-US" sz="1200" u="sng" dirty="0" smtClean="0">
                <a:hlinkClick r:id="rId4"/>
              </a:rPr>
              <a:t>www.AnswersInGenesis.org</a:t>
            </a:r>
            <a:r>
              <a:rPr lang="en-US" sz="1200" u="none" dirty="0" smtClean="0"/>
              <a:t> where I learned much of what I understand today. </a:t>
            </a:r>
          </a:p>
          <a:p>
            <a:pPr algn="l"/>
            <a:r>
              <a:rPr lang="en-US" sz="1200" dirty="0" smtClean="0"/>
              <a:t>I hope</a:t>
            </a:r>
            <a:r>
              <a:rPr lang="en-US" sz="1200" baseline="0" dirty="0" smtClean="0"/>
              <a:t> you enjoyed this presentation. If you have any questions, please see me afterwards. </a:t>
            </a:r>
          </a:p>
          <a:p>
            <a:pPr algn="l"/>
            <a:r>
              <a:rPr lang="en-US" sz="1200" baseline="0" dirty="0" smtClean="0"/>
              <a:t>Thank You!</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We need to study Biblical history too in order to learn more and more about God and Jesus. The Bible is God’s Word and His revelation to us about Himself. God wants us to develop a strong personal relationship with Him. To grow in a relationship with God, we must communicate with Him and think about Him often. We talk to Him through our prayers, and He talks to us through His written word. God likes it when we confess to Him, and to others, what we know about Him and His word. But in order to confess what we know, we must study to learn.</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 how can you help people to remember the stories of the Bible? We often learn by association and repetition. Jesus often told parables using familiar objects so He could teach several lessons. Over the centuries, families have helped their members remember their past by telling and retelling stories over and over. This is how we remember the details of Christmas and Easter, by retelling the stories every year. </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Therefore if we want to help adults and children remember the basics of Biblical history, we can tell the stories by using familiar objects and tell the stories over and over. This is the purpose of “Learning The Basics of The Bible &amp; Christianity” – to help people learn and remember more about the Bible &amp; help them grow in their relationship with God. </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When telling parables about the truths of the heavenly kingdom, Jesus used common items and familiar concepts which helped his audience understand and remember. </a:t>
            </a:r>
          </a:p>
          <a:p>
            <a:r>
              <a:rPr lang="en-US" sz="1200" kern="1200" dirty="0" smtClean="0">
                <a:solidFill>
                  <a:schemeClr val="tx1"/>
                </a:solidFill>
                <a:latin typeface="+mn-lt"/>
                <a:ea typeface="+mn-ea"/>
                <a:cs typeface="+mn-cs"/>
              </a:rPr>
              <a:t>With “Learning The Basics,” you can do the same. Use it to help yourself remember and to help children remember Bible stories as they learn basic colors, shapes and numbers. </a:t>
            </a:r>
          </a:p>
          <a:p>
            <a:r>
              <a:rPr lang="en-US" sz="1200" kern="1200" dirty="0" smtClean="0">
                <a:solidFill>
                  <a:schemeClr val="tx1"/>
                </a:solidFill>
                <a:latin typeface="+mn-lt"/>
                <a:ea typeface="+mn-ea"/>
                <a:cs typeface="+mn-cs"/>
              </a:rPr>
              <a:t>Colors, shapes and numbers are universal symbols which nearly all people around the world can understand. Also “Learning The Basics” pocket tool has no obvious Christian symbols, therefore it’s an excellent witnessing tool which can be used even in areas which are hostile to Christianity.</a:t>
            </a:r>
          </a:p>
          <a:p>
            <a:r>
              <a:rPr lang="en-US" sz="1200" kern="1200" dirty="0" smtClean="0">
                <a:solidFill>
                  <a:schemeClr val="tx1"/>
                </a:solidFill>
                <a:latin typeface="+mn-lt"/>
                <a:ea typeface="+mn-ea"/>
                <a:cs typeface="+mn-cs"/>
              </a:rPr>
              <a:t>See how these colors, shapes and numbers are used throughout this presentation</a:t>
            </a:r>
            <a:r>
              <a:rPr lang="en-US" sz="1200" kern="1200" baseline="0" dirty="0" smtClean="0">
                <a:solidFill>
                  <a:schemeClr val="tx1"/>
                </a:solidFill>
                <a:latin typeface="+mn-lt"/>
                <a:ea typeface="+mn-ea"/>
                <a:cs typeface="+mn-cs"/>
              </a:rPr>
              <a:t> of  Biblical History.</a:t>
            </a:r>
            <a:r>
              <a:rPr lang="en-US" sz="1200" kern="1200" dirty="0" smtClean="0">
                <a:solidFill>
                  <a:schemeClr val="tx1"/>
                </a:solidFill>
                <a:latin typeface="+mn-lt"/>
                <a:ea typeface="+mn-ea"/>
                <a:cs typeface="+mn-cs"/>
              </a:rPr>
              <a:t> Memorize what they represent so you can teach the Bible stories and the gospel. </a:t>
            </a:r>
          </a:p>
          <a:p>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Beginning</a:t>
            </a:r>
            <a:r>
              <a:rPr lang="en-US" baseline="0" dirty="0" smtClean="0"/>
              <a:t>, nothing existed except God and His Conceived Plan. God is good, clean, pure &amp; holy.</a:t>
            </a:r>
            <a:endParaRPr lang="en-US" dirty="0"/>
          </a:p>
        </p:txBody>
      </p:sp>
      <p:sp>
        <p:nvSpPr>
          <p:cNvPr id="4" name="Slide Number Placeholder 3"/>
          <p:cNvSpPr>
            <a:spLocks noGrp="1"/>
          </p:cNvSpPr>
          <p:nvPr>
            <p:ph type="sldNum" sz="quarter" idx="10"/>
          </p:nvPr>
        </p:nvSpPr>
        <p:spPr/>
        <p:txBody>
          <a:bodyPr/>
          <a:lstStyle/>
          <a:p>
            <a:fld id="{E3199CA2-986B-40B7-B733-62739E52E49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19F00-2B49-438C-818B-5CD1E0E134C4}"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5698-DBA7-481B-98DE-E29C921D11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19F00-2B49-438C-818B-5CD1E0E134C4}" type="datetimeFigureOut">
              <a:rPr lang="en-US" smtClean="0"/>
              <a:pPr/>
              <a:t>11/12/2013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405698-DBA7-481B-98DE-E29C921D11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biblicalreliability.com/" TargetMode="External"/><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hyperlink" Target="http://www.answersingenesis.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66850"/>
          </a:xfrm>
        </p:spPr>
        <p:txBody>
          <a:bodyPr>
            <a:normAutofit fontScale="90000"/>
          </a:bodyPr>
          <a:lstStyle/>
          <a:p>
            <a:r>
              <a:rPr lang="en-US" dirty="0"/>
              <a:t>LEARNING</a:t>
            </a:r>
            <a:br>
              <a:rPr lang="en-US" dirty="0"/>
            </a:br>
            <a:r>
              <a:rPr lang="en-US" dirty="0"/>
              <a:t>THE</a:t>
            </a:r>
            <a:br>
              <a:rPr lang="en-US" dirty="0"/>
            </a:br>
            <a:r>
              <a:rPr lang="en-US" dirty="0"/>
              <a:t>BASICS</a:t>
            </a:r>
            <a:br>
              <a:rPr lang="en-US" dirty="0"/>
            </a:br>
            <a:endParaRPr lang="en-US" dirty="0"/>
          </a:p>
        </p:txBody>
      </p:sp>
      <p:sp>
        <p:nvSpPr>
          <p:cNvPr id="3" name="Subtitle 2"/>
          <p:cNvSpPr>
            <a:spLocks noGrp="1"/>
          </p:cNvSpPr>
          <p:nvPr>
            <p:ph type="subTitle" idx="1"/>
          </p:nvPr>
        </p:nvSpPr>
        <p:spPr>
          <a:xfrm>
            <a:off x="1371600" y="2895600"/>
            <a:ext cx="6400800" cy="3124200"/>
          </a:xfrm>
        </p:spPr>
        <p:txBody>
          <a:bodyPr>
            <a:normAutofit fontScale="92500"/>
          </a:bodyPr>
          <a:lstStyle/>
          <a:p>
            <a:r>
              <a:rPr lang="en-US" sz="2600" dirty="0" smtClean="0"/>
              <a:t>OF</a:t>
            </a:r>
            <a:endParaRPr lang="en-US" sz="2600" dirty="0"/>
          </a:p>
          <a:p>
            <a:r>
              <a:rPr lang="en-US" dirty="0" smtClean="0"/>
              <a:t>THE BIBLE</a:t>
            </a:r>
            <a:endParaRPr lang="en-US" dirty="0"/>
          </a:p>
          <a:p>
            <a:r>
              <a:rPr lang="en-US" sz="2600" dirty="0"/>
              <a:t>&amp;</a:t>
            </a:r>
          </a:p>
          <a:p>
            <a:r>
              <a:rPr lang="en-US" dirty="0" smtClean="0"/>
              <a:t>CHRISTIANITY</a:t>
            </a:r>
          </a:p>
          <a:p>
            <a:r>
              <a:rPr lang="en-US" sz="2600" dirty="0" smtClean="0"/>
              <a:t>WITH</a:t>
            </a:r>
          </a:p>
          <a:p>
            <a:r>
              <a:rPr lang="en-US" dirty="0" smtClean="0"/>
              <a:t>COLORS, SHAPES </a:t>
            </a:r>
            <a:r>
              <a:rPr lang="en-US" sz="2600" dirty="0" smtClean="0"/>
              <a:t>&amp;</a:t>
            </a:r>
            <a:r>
              <a:rPr lang="en-US" dirty="0" smtClean="0"/>
              <a:t> NUMBERS</a:t>
            </a:r>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u="sng" dirty="0"/>
              <a:t>C</a:t>
            </a:r>
            <a:r>
              <a:rPr lang="en-US" b="1" u="sng" dirty="0"/>
              <a:t>reated </a:t>
            </a:r>
            <a:r>
              <a:rPr lang="en-US" sz="5400" b="1" u="sng" dirty="0"/>
              <a:t>U</a:t>
            </a:r>
            <a:r>
              <a:rPr lang="en-US" b="1" u="sng" dirty="0"/>
              <a:t>niverse</a:t>
            </a:r>
            <a:r>
              <a:rPr lang="en-US" dirty="0"/>
              <a:t> </a:t>
            </a:r>
          </a:p>
        </p:txBody>
      </p:sp>
      <p:sp>
        <p:nvSpPr>
          <p:cNvPr id="3" name="Content Placeholder 2"/>
          <p:cNvSpPr>
            <a:spLocks noGrp="1"/>
          </p:cNvSpPr>
          <p:nvPr>
            <p:ph sz="half" idx="1"/>
          </p:nvPr>
        </p:nvSpPr>
        <p:spPr>
          <a:xfrm>
            <a:off x="457200" y="1600200"/>
            <a:ext cx="4191000" cy="4525963"/>
          </a:xfrm>
        </p:spPr>
        <p:txBody>
          <a:bodyPr>
            <a:normAutofit lnSpcReduction="10000"/>
          </a:bodyPr>
          <a:lstStyle/>
          <a:p>
            <a:pPr>
              <a:buNone/>
            </a:pPr>
            <a:r>
              <a:rPr lang="en-US" dirty="0" smtClean="0"/>
              <a:t>COLOR: Yellow</a:t>
            </a:r>
          </a:p>
          <a:p>
            <a:pPr>
              <a:buFont typeface="Wingdings" pitchFamily="2" charset="2"/>
              <a:buChar char="Ø"/>
            </a:pPr>
            <a:r>
              <a:rPr lang="en-US" sz="2000" dirty="0" smtClean="0"/>
              <a:t>Light</a:t>
            </a:r>
            <a:r>
              <a:rPr lang="en-US" sz="2000" dirty="0"/>
              <a:t>, sun</a:t>
            </a:r>
            <a:endParaRPr lang="en-US" sz="2000" dirty="0" smtClean="0"/>
          </a:p>
          <a:p>
            <a:endParaRPr lang="en-US" dirty="0" smtClean="0"/>
          </a:p>
          <a:p>
            <a:pPr>
              <a:buNone/>
            </a:pPr>
            <a:r>
              <a:rPr lang="en-US" dirty="0" smtClean="0"/>
              <a:t>SHAPE: Circle</a:t>
            </a:r>
          </a:p>
          <a:p>
            <a:pPr>
              <a:buFont typeface="Wingdings" pitchFamily="2" charset="2"/>
              <a:buChar char="Ø"/>
            </a:pPr>
            <a:r>
              <a:rPr lang="en-US" sz="2000" dirty="0"/>
              <a:t>Sphere of earth, </a:t>
            </a:r>
            <a:r>
              <a:rPr lang="en-US" sz="2000" dirty="0" smtClean="0"/>
              <a:t>stars, sun </a:t>
            </a:r>
            <a:r>
              <a:rPr lang="en-US" sz="2000" dirty="0"/>
              <a:t>&amp; moon</a:t>
            </a:r>
            <a:endParaRPr lang="en-US" sz="2000" dirty="0" smtClean="0"/>
          </a:p>
          <a:p>
            <a:endParaRPr lang="en-US" dirty="0" smtClean="0"/>
          </a:p>
          <a:p>
            <a:pPr>
              <a:buNone/>
            </a:pPr>
            <a:r>
              <a:rPr lang="en-US" dirty="0" smtClean="0"/>
              <a:t>NUMBER: One</a:t>
            </a:r>
          </a:p>
          <a:p>
            <a:pPr>
              <a:buFont typeface="Wingdings" pitchFamily="2" charset="2"/>
              <a:buChar char="Ø"/>
            </a:pPr>
            <a:r>
              <a:rPr lang="en-US" sz="2000" dirty="0"/>
              <a:t>One &amp; only God</a:t>
            </a:r>
          </a:p>
        </p:txBody>
      </p:sp>
      <p:sp>
        <p:nvSpPr>
          <p:cNvPr id="4" name="Content Placeholder 3"/>
          <p:cNvSpPr>
            <a:spLocks noGrp="1"/>
          </p:cNvSpPr>
          <p:nvPr>
            <p:ph sz="half" idx="2"/>
          </p:nvPr>
        </p:nvSpPr>
        <p:spPr/>
        <p:txBody>
          <a:bodyPr>
            <a:normAutofit lnSpcReduction="10000"/>
          </a:bodyPr>
          <a:lstStyle/>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pPr>
              <a:buNone/>
            </a:pPr>
            <a:r>
              <a:rPr lang="en-US" sz="3400" dirty="0" smtClean="0">
                <a:latin typeface="Wingdings 2" pitchFamily="18" charset="2"/>
              </a:rPr>
              <a:t>    </a:t>
            </a:r>
            <a:r>
              <a:rPr lang="en-US" sz="4000" dirty="0" smtClean="0">
                <a:latin typeface="Wingdings 2" pitchFamily="18" charset="2"/>
              </a:rPr>
              <a:t>u</a:t>
            </a:r>
            <a:endParaRPr lang="en-US" sz="4000" dirty="0">
              <a:latin typeface="Wingdings 2" pitchFamily="18" charset="2"/>
            </a:endParaRPr>
          </a:p>
          <a:p>
            <a:endParaRPr lang="en-US" dirty="0"/>
          </a:p>
        </p:txBody>
      </p:sp>
      <p:sp>
        <p:nvSpPr>
          <p:cNvPr id="5" name="Oval 4"/>
          <p:cNvSpPr/>
          <p:nvPr/>
        </p:nvSpPr>
        <p:spPr>
          <a:xfrm>
            <a:off x="5867400" y="2590800"/>
            <a:ext cx="1447800" cy="1447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u="sng" dirty="0"/>
              <a:t>C</a:t>
            </a:r>
            <a:r>
              <a:rPr lang="en-US" b="1" u="sng" dirty="0"/>
              <a:t>orrupted </a:t>
            </a:r>
            <a:r>
              <a:rPr lang="en-US" sz="5400" b="1" u="sng" dirty="0"/>
              <a:t>P</a:t>
            </a:r>
            <a:r>
              <a:rPr lang="en-US" b="1" u="sng" dirty="0"/>
              <a:t>erfection</a:t>
            </a:r>
            <a:r>
              <a:rPr lang="en-US" dirty="0"/>
              <a:t> </a:t>
            </a:r>
          </a:p>
        </p:txBody>
      </p:sp>
      <p:sp>
        <p:nvSpPr>
          <p:cNvPr id="3" name="Content Placeholder 2"/>
          <p:cNvSpPr>
            <a:spLocks noGrp="1"/>
          </p:cNvSpPr>
          <p:nvPr>
            <p:ph sz="half" idx="1"/>
          </p:nvPr>
        </p:nvSpPr>
        <p:spPr/>
        <p:txBody>
          <a:bodyPr>
            <a:normAutofit fontScale="92500" lnSpcReduction="10000"/>
          </a:bodyPr>
          <a:lstStyle/>
          <a:p>
            <a:pPr>
              <a:buNone/>
            </a:pPr>
            <a:r>
              <a:rPr lang="en-US" dirty="0" smtClean="0"/>
              <a:t>COLOR: Gray</a:t>
            </a:r>
          </a:p>
          <a:p>
            <a:pPr>
              <a:buFont typeface="Wingdings" pitchFamily="2" charset="2"/>
              <a:buChar char="Ø"/>
            </a:pPr>
            <a:r>
              <a:rPr lang="en-US" sz="2200" dirty="0" smtClean="0"/>
              <a:t>Corrupted</a:t>
            </a:r>
            <a:r>
              <a:rPr lang="en-US" sz="2200" dirty="0"/>
              <a:t>, impure, tainted, disturbed </a:t>
            </a:r>
            <a:endParaRPr lang="en-US" sz="2200" dirty="0" smtClean="0"/>
          </a:p>
          <a:p>
            <a:endParaRPr lang="en-US" dirty="0" smtClean="0"/>
          </a:p>
          <a:p>
            <a:pPr>
              <a:buNone/>
            </a:pPr>
            <a:r>
              <a:rPr lang="en-US" dirty="0" smtClean="0"/>
              <a:t>SHAPE: X</a:t>
            </a:r>
          </a:p>
          <a:p>
            <a:pPr>
              <a:buFont typeface="Wingdings" pitchFamily="2" charset="2"/>
              <a:buChar char="Ø"/>
            </a:pPr>
            <a:r>
              <a:rPr lang="en-US" sz="2200" dirty="0"/>
              <a:t>Not, No longer, bad</a:t>
            </a:r>
            <a:endParaRPr lang="en-US" sz="2200" dirty="0" smtClean="0"/>
          </a:p>
          <a:p>
            <a:endParaRPr lang="en-US" dirty="0" smtClean="0"/>
          </a:p>
          <a:p>
            <a:pPr>
              <a:buNone/>
            </a:pPr>
            <a:r>
              <a:rPr lang="en-US" dirty="0" smtClean="0"/>
              <a:t>NUMBER: Two</a:t>
            </a:r>
          </a:p>
          <a:p>
            <a:pPr>
              <a:buFont typeface="Wingdings" pitchFamily="2" charset="2"/>
              <a:buChar char="Ø"/>
            </a:pPr>
            <a:r>
              <a:rPr lang="en-US" sz="2200" dirty="0"/>
              <a:t>Adam &amp; Eve, Good &amp; Evil, </a:t>
            </a:r>
            <a:r>
              <a:rPr lang="en-US" sz="2200" dirty="0" smtClean="0"/>
              <a:t>Two </a:t>
            </a:r>
            <a:r>
              <a:rPr lang="en-US" sz="2200" dirty="0"/>
              <a:t>of each </a:t>
            </a:r>
            <a:r>
              <a:rPr lang="en-US" sz="2200" dirty="0" smtClean="0"/>
              <a:t>created </a:t>
            </a:r>
            <a:r>
              <a:rPr lang="en-US" sz="2200" dirty="0"/>
              <a:t>kind – one male &amp; one female</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92500" lnSpcReduction="10000"/>
          </a:bodyPr>
          <a:lstStyle/>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sz="3700" dirty="0"/>
          </a:p>
          <a:p>
            <a:pPr>
              <a:buNone/>
            </a:pPr>
            <a:r>
              <a:rPr lang="en-US" sz="3700" dirty="0" smtClean="0"/>
              <a:t>            </a:t>
            </a:r>
            <a:r>
              <a:rPr lang="en-US" sz="4300" dirty="0" smtClean="0">
                <a:latin typeface="Wingdings 2" pitchFamily="18" charset="2"/>
              </a:rPr>
              <a:t>v</a:t>
            </a:r>
            <a:endParaRPr lang="en-US" dirty="0"/>
          </a:p>
        </p:txBody>
      </p:sp>
      <p:sp>
        <p:nvSpPr>
          <p:cNvPr id="6" name="Cross 5"/>
          <p:cNvSpPr/>
          <p:nvPr/>
        </p:nvSpPr>
        <p:spPr>
          <a:xfrm rot="18856344">
            <a:off x="5520593" y="2567415"/>
            <a:ext cx="2068545" cy="2031958"/>
          </a:xfrm>
          <a:prstGeom prst="plus">
            <a:avLst>
              <a:gd name="adj" fmla="val 4066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u="sng" dirty="0"/>
              <a:t>C</a:t>
            </a:r>
            <a:r>
              <a:rPr lang="en-US" b="1" u="sng" dirty="0"/>
              <a:t>atastrophe </a:t>
            </a:r>
            <a:r>
              <a:rPr lang="en-US" sz="5300" b="1" u="sng" dirty="0"/>
              <a:t>O</a:t>
            </a:r>
            <a:r>
              <a:rPr lang="en-US" b="1" u="sng" dirty="0"/>
              <a:t>ccurred</a:t>
            </a:r>
            <a:r>
              <a:rPr lang="en-US" dirty="0"/>
              <a:t> </a:t>
            </a:r>
          </a:p>
        </p:txBody>
      </p:sp>
      <p:sp>
        <p:nvSpPr>
          <p:cNvPr id="3" name="Content Placeholder 2"/>
          <p:cNvSpPr>
            <a:spLocks noGrp="1"/>
          </p:cNvSpPr>
          <p:nvPr>
            <p:ph sz="half" idx="1"/>
          </p:nvPr>
        </p:nvSpPr>
        <p:spPr>
          <a:xfrm>
            <a:off x="457200" y="1600200"/>
            <a:ext cx="4267200" cy="4525963"/>
          </a:xfrm>
        </p:spPr>
        <p:txBody>
          <a:bodyPr>
            <a:normAutofit fontScale="47500" lnSpcReduction="20000"/>
          </a:bodyPr>
          <a:lstStyle/>
          <a:p>
            <a:pPr>
              <a:buNone/>
            </a:pPr>
            <a:r>
              <a:rPr lang="en-US" sz="5500" dirty="0" smtClean="0"/>
              <a:t>COLOR: Blue</a:t>
            </a:r>
          </a:p>
          <a:p>
            <a:pPr>
              <a:buFont typeface="Wingdings" pitchFamily="2" charset="2"/>
              <a:buChar char="Ø"/>
            </a:pPr>
            <a:r>
              <a:rPr lang="en-US" sz="3600" dirty="0" smtClean="0"/>
              <a:t>Water</a:t>
            </a:r>
            <a:r>
              <a:rPr lang="en-US" sz="3600" dirty="0"/>
              <a:t>, Noah’s </a:t>
            </a:r>
            <a:r>
              <a:rPr lang="en-US" sz="3600" dirty="0" smtClean="0"/>
              <a:t>flood</a:t>
            </a:r>
          </a:p>
          <a:p>
            <a:pPr>
              <a:buFont typeface="Wingdings" pitchFamily="2" charset="2"/>
              <a:buChar char="Ø"/>
            </a:pPr>
            <a:endParaRPr lang="en-US" sz="3600" dirty="0" smtClean="0"/>
          </a:p>
          <a:p>
            <a:pPr>
              <a:buNone/>
            </a:pPr>
            <a:r>
              <a:rPr lang="en-US" sz="5500" dirty="0" smtClean="0"/>
              <a:t>SHAPE: Rectangle</a:t>
            </a:r>
          </a:p>
          <a:p>
            <a:pPr>
              <a:buFont typeface="Wingdings" pitchFamily="2" charset="2"/>
              <a:buChar char="Ø"/>
            </a:pPr>
            <a:r>
              <a:rPr lang="en-US" sz="3600" dirty="0"/>
              <a:t>Noah’s Ark </a:t>
            </a:r>
            <a:r>
              <a:rPr lang="en-US" sz="3600" dirty="0" smtClean="0"/>
              <a:t>shape</a:t>
            </a:r>
          </a:p>
          <a:p>
            <a:pPr>
              <a:buFont typeface="Wingdings" pitchFamily="2" charset="2"/>
              <a:buChar char="Ø"/>
            </a:pPr>
            <a:r>
              <a:rPr lang="en-US" sz="3600" dirty="0" smtClean="0"/>
              <a:t> A </a:t>
            </a:r>
            <a:r>
              <a:rPr lang="en-US" sz="3600" dirty="0"/>
              <a:t>“</a:t>
            </a:r>
            <a:r>
              <a:rPr lang="en-US" sz="3600" dirty="0" smtClean="0"/>
              <a:t>minus sign</a:t>
            </a:r>
            <a:r>
              <a:rPr lang="en-US" sz="3600" dirty="0"/>
              <a:t>” – take </a:t>
            </a:r>
            <a:r>
              <a:rPr lang="en-US" sz="3600" dirty="0" smtClean="0"/>
              <a:t>away</a:t>
            </a:r>
          </a:p>
          <a:p>
            <a:pPr>
              <a:buFont typeface="Wingdings" pitchFamily="2" charset="2"/>
              <a:buChar char="Ø"/>
            </a:pPr>
            <a:endParaRPr lang="en-US" sz="3600" dirty="0"/>
          </a:p>
          <a:p>
            <a:pPr>
              <a:buNone/>
            </a:pPr>
            <a:r>
              <a:rPr lang="en-US" sz="5500" dirty="0" smtClean="0"/>
              <a:t>NUMBER: Three</a:t>
            </a:r>
          </a:p>
          <a:p>
            <a:pPr>
              <a:buFont typeface="Wingdings" pitchFamily="2" charset="2"/>
              <a:buChar char="Ø"/>
            </a:pPr>
            <a:r>
              <a:rPr lang="en-US" sz="3600" dirty="0"/>
              <a:t>Trinity – Triune God: the Father, the Son </a:t>
            </a:r>
            <a:r>
              <a:rPr lang="en-US" sz="3600" dirty="0" smtClean="0"/>
              <a:t>&amp; </a:t>
            </a:r>
            <a:r>
              <a:rPr lang="en-US" sz="3600" dirty="0"/>
              <a:t>the Holy </a:t>
            </a:r>
            <a:r>
              <a:rPr lang="en-US" sz="3600" dirty="0" smtClean="0"/>
              <a:t>Spirit</a:t>
            </a:r>
          </a:p>
          <a:p>
            <a:pPr>
              <a:buFont typeface="Wingdings" pitchFamily="2" charset="2"/>
              <a:buChar char="Ø"/>
            </a:pPr>
            <a:r>
              <a:rPr lang="en-US" sz="3600" dirty="0" smtClean="0"/>
              <a:t>Trinities </a:t>
            </a:r>
            <a:r>
              <a:rPr lang="en-US" sz="3600" dirty="0"/>
              <a:t>in Nature: </a:t>
            </a:r>
          </a:p>
          <a:p>
            <a:pPr>
              <a:buNone/>
            </a:pPr>
            <a:r>
              <a:rPr lang="en-US" sz="3600" dirty="0" smtClean="0"/>
              <a:t>	   </a:t>
            </a:r>
            <a:r>
              <a:rPr lang="en-US" sz="3600" dirty="0"/>
              <a:t>Space = Height, Width &amp; Depth</a:t>
            </a:r>
          </a:p>
          <a:p>
            <a:pPr>
              <a:buNone/>
            </a:pPr>
            <a:r>
              <a:rPr lang="en-US" sz="3600" dirty="0" smtClean="0"/>
              <a:t>	   </a:t>
            </a:r>
            <a:r>
              <a:rPr lang="en-US" sz="3600" dirty="0"/>
              <a:t>Matter = Solid, Liquid &amp; Gas</a:t>
            </a:r>
          </a:p>
          <a:p>
            <a:pPr>
              <a:buNone/>
            </a:pPr>
            <a:r>
              <a:rPr lang="en-US" sz="3600" dirty="0" smtClean="0"/>
              <a:t>	   </a:t>
            </a:r>
            <a:r>
              <a:rPr lang="en-US" sz="3600" dirty="0"/>
              <a:t>Time = Past, Present &amp; Future</a:t>
            </a:r>
          </a:p>
          <a:p>
            <a:pPr>
              <a:buFont typeface="Wingdings" pitchFamily="2" charset="2"/>
              <a:buChar char="Ø"/>
            </a:pPr>
            <a:r>
              <a:rPr lang="en-US" sz="3600" dirty="0" smtClean="0"/>
              <a:t>Noah’s </a:t>
            </a:r>
            <a:r>
              <a:rPr lang="en-US" sz="3600" dirty="0"/>
              <a:t>Ark with 3 </a:t>
            </a:r>
            <a:r>
              <a:rPr lang="en-US" sz="3600" dirty="0" smtClean="0"/>
              <a:t>decks, </a:t>
            </a:r>
            <a:r>
              <a:rPr lang="en-US" sz="3600" dirty="0"/>
              <a:t>3 </a:t>
            </a:r>
            <a:r>
              <a:rPr lang="en-US" sz="3600" dirty="0" smtClean="0"/>
              <a:t>sons &amp; 3 dimensions</a:t>
            </a:r>
            <a:endParaRPr lang="en-US" sz="3600" dirty="0"/>
          </a:p>
          <a:p>
            <a:pPr>
              <a:buNone/>
            </a:pPr>
            <a:endParaRPr lang="en-US" dirty="0" smtClean="0"/>
          </a:p>
          <a:p>
            <a:endParaRPr lang="en-US" dirty="0"/>
          </a:p>
        </p:txBody>
      </p:sp>
      <p:sp>
        <p:nvSpPr>
          <p:cNvPr id="4" name="Content Placeholder 3"/>
          <p:cNvSpPr>
            <a:spLocks noGrp="1"/>
          </p:cNvSpPr>
          <p:nvPr>
            <p:ph sz="half" idx="2"/>
          </p:nvPr>
        </p:nvSpPr>
        <p:spPr/>
        <p:txBody>
          <a:bodyPr>
            <a:normAutofit fontScale="47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w</a:t>
            </a:r>
            <a:endParaRPr lang="en-US" sz="4000" dirty="0">
              <a:latin typeface="Wingdings 2" pitchFamily="18" charset="2"/>
            </a:endParaRPr>
          </a:p>
          <a:p>
            <a:pPr>
              <a:buNone/>
            </a:pPr>
            <a:endParaRPr lang="en-US" sz="8400" dirty="0" smtClean="0">
              <a:latin typeface="Wingdings 2" pitchFamily="18" charset="2"/>
            </a:endParaRPr>
          </a:p>
          <a:p>
            <a:pPr>
              <a:buNone/>
            </a:pPr>
            <a:endParaRPr lang="en-US" sz="8400" dirty="0">
              <a:latin typeface="Wingdings 2" pitchFamily="18" charset="2"/>
            </a:endParaRPr>
          </a:p>
          <a:p>
            <a:pPr>
              <a:buNone/>
            </a:pPr>
            <a:endParaRPr lang="en-US" sz="8400" dirty="0" smtClean="0">
              <a:latin typeface="Wingdings 2" pitchFamily="18" charset="2"/>
            </a:endParaRPr>
          </a:p>
          <a:p>
            <a:pPr>
              <a:buNone/>
            </a:pPr>
            <a:r>
              <a:rPr lang="en-US" sz="7200" dirty="0">
                <a:latin typeface="Wingdings 2" pitchFamily="18" charset="2"/>
              </a:rPr>
              <a:t> </a:t>
            </a:r>
            <a:r>
              <a:rPr lang="en-US" sz="7200" dirty="0" smtClean="0">
                <a:latin typeface="Wingdings 2" pitchFamily="18" charset="2"/>
              </a:rPr>
              <a:t>   </a:t>
            </a:r>
            <a:r>
              <a:rPr lang="en-US" sz="8400" dirty="0" smtClean="0">
                <a:latin typeface="Wingdings 2" pitchFamily="18" charset="2"/>
              </a:rPr>
              <a:t>w</a:t>
            </a:r>
            <a:endParaRPr lang="en-US" sz="8400" dirty="0">
              <a:latin typeface="Wingdings 2" pitchFamily="18" charset="2"/>
            </a:endParaRPr>
          </a:p>
        </p:txBody>
      </p:sp>
      <p:sp>
        <p:nvSpPr>
          <p:cNvPr id="5" name="Rectangle 4"/>
          <p:cNvSpPr/>
          <p:nvPr/>
        </p:nvSpPr>
        <p:spPr>
          <a:xfrm>
            <a:off x="5334000" y="2743200"/>
            <a:ext cx="27432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onfused </a:t>
            </a:r>
            <a:r>
              <a:rPr lang="en-US" sz="5400" b="1" u="sng" dirty="0"/>
              <a:t>P</a:t>
            </a:r>
            <a:r>
              <a:rPr lang="en-US" b="1" u="sng" dirty="0"/>
              <a:t>eople</a:t>
            </a:r>
            <a:r>
              <a:rPr lang="en-US" dirty="0"/>
              <a:t> </a:t>
            </a:r>
          </a:p>
        </p:txBody>
      </p:sp>
      <p:sp>
        <p:nvSpPr>
          <p:cNvPr id="3" name="Content Placeholder 2"/>
          <p:cNvSpPr>
            <a:spLocks noGrp="1"/>
          </p:cNvSpPr>
          <p:nvPr>
            <p:ph sz="half" idx="1"/>
          </p:nvPr>
        </p:nvSpPr>
        <p:spPr>
          <a:xfrm>
            <a:off x="457200" y="1600200"/>
            <a:ext cx="4724400" cy="4525963"/>
          </a:xfrm>
        </p:spPr>
        <p:txBody>
          <a:bodyPr>
            <a:normAutofit/>
          </a:bodyPr>
          <a:lstStyle/>
          <a:p>
            <a:pPr>
              <a:buNone/>
            </a:pPr>
            <a:r>
              <a:rPr lang="en-US" dirty="0" smtClean="0"/>
              <a:t>COLOR: Brown</a:t>
            </a:r>
          </a:p>
          <a:p>
            <a:pPr>
              <a:buFont typeface="Wingdings" pitchFamily="2" charset="2"/>
              <a:buChar char="Ø"/>
            </a:pPr>
            <a:r>
              <a:rPr lang="en-US" sz="2000" dirty="0" smtClean="0"/>
              <a:t>Mixed </a:t>
            </a:r>
            <a:r>
              <a:rPr lang="en-US" sz="2000" dirty="0"/>
              <a:t>together, blended</a:t>
            </a:r>
          </a:p>
          <a:p>
            <a:pPr>
              <a:buNone/>
            </a:pPr>
            <a:endParaRPr lang="en-US" dirty="0" smtClean="0"/>
          </a:p>
          <a:p>
            <a:pPr>
              <a:buNone/>
            </a:pPr>
            <a:r>
              <a:rPr lang="en-US" dirty="0" smtClean="0"/>
              <a:t>SHAPE: Arrows</a:t>
            </a:r>
          </a:p>
          <a:p>
            <a:pPr>
              <a:buFont typeface="Wingdings" pitchFamily="2" charset="2"/>
              <a:buChar char="Ø"/>
            </a:pPr>
            <a:r>
              <a:rPr lang="en-US" sz="2000" dirty="0" smtClean="0"/>
              <a:t>Spread </a:t>
            </a:r>
            <a:r>
              <a:rPr lang="en-US" sz="2000" dirty="0"/>
              <a:t>out at Babel, go that </a:t>
            </a:r>
            <a:r>
              <a:rPr lang="en-US" sz="2000" dirty="0" smtClean="0"/>
              <a:t>way</a:t>
            </a:r>
            <a:endParaRPr lang="en-US" sz="2000" dirty="0"/>
          </a:p>
          <a:p>
            <a:pPr>
              <a:buFont typeface="Wingdings" pitchFamily="2" charset="2"/>
              <a:buChar char="Ø"/>
            </a:pPr>
            <a:r>
              <a:rPr lang="en-US" sz="2000" dirty="0" smtClean="0"/>
              <a:t>North</a:t>
            </a:r>
            <a:r>
              <a:rPr lang="en-US" sz="2000" dirty="0"/>
              <a:t>, East, South, </a:t>
            </a:r>
            <a:r>
              <a:rPr lang="en-US" sz="2000" dirty="0" smtClean="0"/>
              <a:t>West</a:t>
            </a:r>
            <a:endParaRPr lang="en-US" sz="2000" dirty="0"/>
          </a:p>
          <a:p>
            <a:endParaRPr lang="en-US" dirty="0" smtClean="0"/>
          </a:p>
          <a:p>
            <a:pPr>
              <a:buNone/>
            </a:pPr>
            <a:r>
              <a:rPr lang="en-US" dirty="0" smtClean="0"/>
              <a:t>NUMBER: Four</a:t>
            </a:r>
          </a:p>
          <a:p>
            <a:pPr>
              <a:buFont typeface="Wingdings" pitchFamily="2" charset="2"/>
              <a:buChar char="Ø"/>
            </a:pPr>
            <a:r>
              <a:rPr lang="en-US" sz="2000" dirty="0"/>
              <a:t>4 corners of the earth, 4 seasons</a:t>
            </a:r>
            <a:endParaRPr lang="en-US" sz="2000" dirty="0" smtClean="0"/>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smtClean="0">
                <a:latin typeface="Wingdings 2" pitchFamily="18" charset="2"/>
              </a:rPr>
              <a:t>    </a:t>
            </a:r>
            <a:r>
              <a:rPr lang="en-US" sz="4000" dirty="0" smtClean="0">
                <a:latin typeface="Wingdings 2" pitchFamily="18" charset="2"/>
              </a:rPr>
              <a:t>x</a:t>
            </a:r>
            <a:endParaRPr lang="en-US" sz="4000" dirty="0">
              <a:latin typeface="Wingdings 2" pitchFamily="18" charset="2"/>
            </a:endParaRPr>
          </a:p>
          <a:p>
            <a:endParaRPr lang="en-US" dirty="0"/>
          </a:p>
        </p:txBody>
      </p:sp>
      <p:sp>
        <p:nvSpPr>
          <p:cNvPr id="5" name="Quad Arrow 4"/>
          <p:cNvSpPr/>
          <p:nvPr/>
        </p:nvSpPr>
        <p:spPr>
          <a:xfrm>
            <a:off x="5638800" y="2514600"/>
            <a:ext cx="1978152" cy="1978152"/>
          </a:xfrm>
          <a:prstGeom prst="quadArrow">
            <a:avLst>
              <a:gd name="adj1" fmla="val 22500"/>
              <a:gd name="adj2" fmla="val 21730"/>
              <a:gd name="adj3" fmla="val 22500"/>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hosen </a:t>
            </a:r>
            <a:r>
              <a:rPr lang="en-US" sz="5400" b="1" u="sng" dirty="0"/>
              <a:t>N</a:t>
            </a:r>
            <a:r>
              <a:rPr lang="en-US" b="1" u="sng" dirty="0"/>
              <a:t>ation</a:t>
            </a:r>
            <a:r>
              <a:rPr lang="en-US" dirty="0"/>
              <a:t> </a:t>
            </a:r>
          </a:p>
        </p:txBody>
      </p:sp>
      <p:sp>
        <p:nvSpPr>
          <p:cNvPr id="3" name="Content Placeholder 2"/>
          <p:cNvSpPr>
            <a:spLocks noGrp="1"/>
          </p:cNvSpPr>
          <p:nvPr>
            <p:ph sz="half" idx="1"/>
          </p:nvPr>
        </p:nvSpPr>
        <p:spPr>
          <a:xfrm>
            <a:off x="457200" y="1600200"/>
            <a:ext cx="4800600" cy="4525963"/>
          </a:xfrm>
        </p:spPr>
        <p:txBody>
          <a:bodyPr>
            <a:normAutofit lnSpcReduction="10000"/>
          </a:bodyPr>
          <a:lstStyle/>
          <a:p>
            <a:pPr>
              <a:buNone/>
            </a:pPr>
            <a:r>
              <a:rPr lang="en-US" dirty="0" smtClean="0"/>
              <a:t>COLOR: Orange</a:t>
            </a:r>
          </a:p>
          <a:p>
            <a:pPr>
              <a:buFont typeface="Wingdings" pitchFamily="2" charset="2"/>
              <a:buChar char="Ø"/>
            </a:pPr>
            <a:r>
              <a:rPr lang="en-US" sz="2200" dirty="0"/>
              <a:t>“</a:t>
            </a:r>
            <a:r>
              <a:rPr lang="en-US" sz="2000" dirty="0"/>
              <a:t>Arrange” God’s laws &amp; </a:t>
            </a:r>
            <a:r>
              <a:rPr lang="en-US" sz="2000" dirty="0" smtClean="0"/>
              <a:t>people</a:t>
            </a:r>
          </a:p>
          <a:p>
            <a:pPr>
              <a:buFont typeface="Wingdings" pitchFamily="2" charset="2"/>
              <a:buChar char="Ø"/>
            </a:pPr>
            <a:endParaRPr lang="en-US" sz="2400" dirty="0" smtClean="0"/>
          </a:p>
          <a:p>
            <a:pPr>
              <a:buNone/>
            </a:pPr>
            <a:r>
              <a:rPr lang="en-US" dirty="0" smtClean="0"/>
              <a:t>SHAPE: Triangle</a:t>
            </a:r>
          </a:p>
          <a:p>
            <a:pPr>
              <a:buFont typeface="Wingdings" pitchFamily="2" charset="2"/>
              <a:buChar char="Ø"/>
            </a:pPr>
            <a:r>
              <a:rPr lang="en-US" sz="2000" dirty="0"/>
              <a:t>Star of David, symbol of Jewish </a:t>
            </a:r>
            <a:r>
              <a:rPr lang="en-US" sz="2000" dirty="0" smtClean="0"/>
              <a:t>nation</a:t>
            </a:r>
          </a:p>
          <a:p>
            <a:pPr>
              <a:buFont typeface="Wingdings" pitchFamily="2" charset="2"/>
              <a:buChar char="Ø"/>
            </a:pPr>
            <a:r>
              <a:rPr lang="en-US" sz="2000" dirty="0" smtClean="0"/>
              <a:t>Trinity</a:t>
            </a:r>
          </a:p>
          <a:p>
            <a:pPr>
              <a:buFont typeface="Wingdings" pitchFamily="2" charset="2"/>
              <a:buChar char="Ø"/>
            </a:pPr>
            <a:endParaRPr lang="en-US" sz="2400" dirty="0"/>
          </a:p>
          <a:p>
            <a:pPr>
              <a:buNone/>
            </a:pPr>
            <a:r>
              <a:rPr lang="en-US" dirty="0" smtClean="0"/>
              <a:t>NUMBER: Five</a:t>
            </a:r>
          </a:p>
          <a:p>
            <a:pPr>
              <a:buFont typeface="Wingdings" pitchFamily="2" charset="2"/>
              <a:buChar char="Ø"/>
            </a:pPr>
            <a:r>
              <a:rPr lang="en-US" sz="2000" dirty="0" smtClean="0"/>
              <a:t>First </a:t>
            </a:r>
            <a:r>
              <a:rPr lang="en-US" sz="2000" dirty="0"/>
              <a:t>5 books of Bible = </a:t>
            </a:r>
            <a:r>
              <a:rPr lang="en-US" sz="2000" dirty="0" smtClean="0"/>
              <a:t>Torah</a:t>
            </a:r>
          </a:p>
          <a:p>
            <a:pPr>
              <a:buFont typeface="Wingdings" pitchFamily="2" charset="2"/>
              <a:buChar char="Ø"/>
            </a:pPr>
            <a:r>
              <a:rPr lang="en-US" sz="2000" dirty="0" smtClean="0"/>
              <a:t>5 Jewish time </a:t>
            </a:r>
            <a:r>
              <a:rPr lang="en-US" sz="2000" dirty="0"/>
              <a:t>periods</a:t>
            </a:r>
          </a:p>
          <a:p>
            <a:pPr>
              <a:buFont typeface="Wingdings" pitchFamily="2" charset="2"/>
              <a:buChar char="Ø"/>
            </a:pPr>
            <a:endParaRPr lang="en-US" dirty="0" smtClean="0"/>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lnSpcReduction="1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y</a:t>
            </a:r>
            <a:endParaRPr lang="en-US" sz="4000" dirty="0">
              <a:latin typeface="Wingdings 2" pitchFamily="18" charset="2"/>
            </a:endParaRPr>
          </a:p>
          <a:p>
            <a:endParaRPr lang="en-US" dirty="0"/>
          </a:p>
        </p:txBody>
      </p:sp>
      <p:sp>
        <p:nvSpPr>
          <p:cNvPr id="5" name="Isosceles Triangle 4"/>
          <p:cNvSpPr/>
          <p:nvPr/>
        </p:nvSpPr>
        <p:spPr>
          <a:xfrm>
            <a:off x="5715000" y="2743200"/>
            <a:ext cx="1822704" cy="1524000"/>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hosen </a:t>
            </a:r>
            <a:r>
              <a:rPr lang="en-US" sz="5400" b="1" u="sng" dirty="0"/>
              <a:t>N</a:t>
            </a:r>
            <a:r>
              <a:rPr lang="en-US" b="1" u="sng" dirty="0"/>
              <a:t>ation</a:t>
            </a:r>
            <a:r>
              <a:rPr lang="en-US" dirty="0"/>
              <a:t> </a:t>
            </a:r>
          </a:p>
        </p:txBody>
      </p:sp>
      <p:sp>
        <p:nvSpPr>
          <p:cNvPr id="3" name="Content Placeholder 2"/>
          <p:cNvSpPr>
            <a:spLocks noGrp="1"/>
          </p:cNvSpPr>
          <p:nvPr>
            <p:ph sz="half" idx="1"/>
          </p:nvPr>
        </p:nvSpPr>
        <p:spPr/>
        <p:txBody>
          <a:bodyPr/>
          <a:lstStyle/>
          <a:p>
            <a:pPr>
              <a:buNone/>
            </a:pPr>
            <a:r>
              <a:rPr lang="en-US" dirty="0" smtClean="0"/>
              <a:t>	</a:t>
            </a:r>
          </a:p>
          <a:p>
            <a:pPr>
              <a:buNone/>
            </a:pPr>
            <a:r>
              <a:rPr lang="en-US" dirty="0" smtClean="0"/>
              <a:t>	The </a:t>
            </a:r>
            <a:r>
              <a:rPr lang="en-US" b="1" dirty="0" smtClean="0"/>
              <a:t>Star of David</a:t>
            </a:r>
            <a:r>
              <a:rPr lang="en-US" dirty="0" smtClean="0"/>
              <a:t>, symbol of Jewish nation, is made with an inverted triangle overlapping an upright one.</a:t>
            </a:r>
          </a:p>
          <a:p>
            <a:endParaRPr lang="en-US" dirty="0"/>
          </a:p>
        </p:txBody>
      </p:sp>
      <p:sp>
        <p:nvSpPr>
          <p:cNvPr id="4" name="Content Placeholder 3"/>
          <p:cNvSpPr>
            <a:spLocks noGrp="1"/>
          </p:cNvSpPr>
          <p:nvPr>
            <p:ph sz="half" idx="2"/>
          </p:nvPr>
        </p:nvSpPr>
        <p:spPr>
          <a:ln>
            <a:noFill/>
          </a:ln>
        </p:spPr>
        <p:txBody>
          <a:bodyPr/>
          <a:lstStyle/>
          <a:p>
            <a:endParaRPr lang="en-US" dirty="0"/>
          </a:p>
        </p:txBody>
      </p:sp>
      <p:sp>
        <p:nvSpPr>
          <p:cNvPr id="5" name="Isosceles Triangle 4"/>
          <p:cNvSpPr/>
          <p:nvPr/>
        </p:nvSpPr>
        <p:spPr>
          <a:xfrm>
            <a:off x="5715000" y="2743200"/>
            <a:ext cx="1822704" cy="1524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rot="10800000">
            <a:off x="5715000" y="3276600"/>
            <a:ext cx="1828800" cy="1524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hrist </a:t>
            </a:r>
            <a:r>
              <a:rPr lang="en-US" sz="5400" b="1" u="sng" dirty="0" smtClean="0"/>
              <a:t>C</a:t>
            </a:r>
            <a:r>
              <a:rPr lang="en-US" b="1" u="sng" dirty="0" smtClean="0"/>
              <a:t>ame</a:t>
            </a:r>
            <a:endParaRPr lang="en-US" dirty="0"/>
          </a:p>
        </p:txBody>
      </p:sp>
      <p:sp>
        <p:nvSpPr>
          <p:cNvPr id="3" name="Content Placeholder 2"/>
          <p:cNvSpPr>
            <a:spLocks noGrp="1"/>
          </p:cNvSpPr>
          <p:nvPr>
            <p:ph sz="half" idx="1"/>
          </p:nvPr>
        </p:nvSpPr>
        <p:spPr/>
        <p:txBody>
          <a:bodyPr>
            <a:normAutofit lnSpcReduction="10000"/>
          </a:bodyPr>
          <a:lstStyle/>
          <a:p>
            <a:pPr>
              <a:buNone/>
            </a:pPr>
            <a:r>
              <a:rPr lang="en-US" dirty="0" smtClean="0"/>
              <a:t>COLOR: Purple</a:t>
            </a:r>
          </a:p>
          <a:p>
            <a:pPr>
              <a:buFont typeface="Wingdings" pitchFamily="2" charset="2"/>
              <a:buChar char="Ø"/>
            </a:pPr>
            <a:r>
              <a:rPr lang="en-US" sz="2000" dirty="0" smtClean="0"/>
              <a:t>The </a:t>
            </a:r>
            <a:r>
              <a:rPr lang="en-US" sz="2000" dirty="0"/>
              <a:t>Royalty of Jesus</a:t>
            </a:r>
          </a:p>
          <a:p>
            <a:pPr>
              <a:buNone/>
            </a:pPr>
            <a:endParaRPr lang="en-US" dirty="0" smtClean="0"/>
          </a:p>
          <a:p>
            <a:pPr>
              <a:buNone/>
            </a:pPr>
            <a:r>
              <a:rPr lang="en-US" dirty="0" smtClean="0"/>
              <a:t>SHAPE: Heart</a:t>
            </a:r>
          </a:p>
          <a:p>
            <a:pPr>
              <a:buFont typeface="Wingdings" pitchFamily="2" charset="2"/>
              <a:buChar char="Ø"/>
            </a:pPr>
            <a:r>
              <a:rPr lang="en-US" sz="2000" dirty="0"/>
              <a:t>Love</a:t>
            </a:r>
          </a:p>
          <a:p>
            <a:endParaRPr lang="en-US" dirty="0" smtClean="0"/>
          </a:p>
          <a:p>
            <a:pPr>
              <a:buNone/>
            </a:pPr>
            <a:r>
              <a:rPr lang="en-US" dirty="0" smtClean="0"/>
              <a:t>NUMBER: Six</a:t>
            </a:r>
          </a:p>
          <a:p>
            <a:pPr>
              <a:buFont typeface="Wingdings" pitchFamily="2" charset="2"/>
              <a:buChar char="Ø"/>
            </a:pPr>
            <a:r>
              <a:rPr lang="en-US" sz="2000" dirty="0" smtClean="0"/>
              <a:t>The </a:t>
            </a:r>
            <a:r>
              <a:rPr lang="en-US" sz="2000" dirty="0"/>
              <a:t># of “man,” </a:t>
            </a:r>
            <a:r>
              <a:rPr lang="en-US" sz="2000" dirty="0" smtClean="0"/>
              <a:t>The human </a:t>
            </a:r>
            <a:r>
              <a:rPr lang="en-US" sz="2000" dirty="0"/>
              <a:t>side of Jesus, </a:t>
            </a:r>
          </a:p>
          <a:p>
            <a:pPr>
              <a:buFont typeface="Wingdings" pitchFamily="2" charset="2"/>
              <a:buChar char="Ø"/>
            </a:pPr>
            <a:r>
              <a:rPr lang="en-US" sz="2000" dirty="0" smtClean="0"/>
              <a:t>Doubled it to make </a:t>
            </a:r>
            <a:r>
              <a:rPr lang="en-US" sz="2000" dirty="0"/>
              <a:t>12 for disciples</a:t>
            </a:r>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lnSpcReduction="1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z</a:t>
            </a:r>
            <a:endParaRPr lang="en-US" sz="4000" dirty="0">
              <a:latin typeface="Wingdings 2" pitchFamily="18" charset="2"/>
            </a:endParaRPr>
          </a:p>
          <a:p>
            <a:endParaRPr lang="en-US" dirty="0"/>
          </a:p>
        </p:txBody>
      </p:sp>
      <p:sp>
        <p:nvSpPr>
          <p:cNvPr id="5" name="Heart 4"/>
          <p:cNvSpPr/>
          <p:nvPr/>
        </p:nvSpPr>
        <p:spPr>
          <a:xfrm>
            <a:off x="5867400" y="2895600"/>
            <a:ext cx="1600200" cy="1600200"/>
          </a:xfrm>
          <a:prstGeom prst="hear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ross </a:t>
            </a:r>
            <a:r>
              <a:rPr lang="en-US" sz="5400" b="1" u="sng" dirty="0"/>
              <a:t>D</a:t>
            </a:r>
            <a:r>
              <a:rPr lang="en-US" b="1" u="sng" dirty="0"/>
              <a:t>eliverance</a:t>
            </a:r>
            <a:r>
              <a:rPr lang="en-US" dirty="0"/>
              <a:t> </a:t>
            </a:r>
          </a:p>
        </p:txBody>
      </p:sp>
      <p:sp>
        <p:nvSpPr>
          <p:cNvPr id="3" name="Content Placeholder 2"/>
          <p:cNvSpPr>
            <a:spLocks noGrp="1"/>
          </p:cNvSpPr>
          <p:nvPr>
            <p:ph sz="half" idx="1"/>
          </p:nvPr>
        </p:nvSpPr>
        <p:spPr>
          <a:xfrm>
            <a:off x="457200" y="1600200"/>
            <a:ext cx="4267200" cy="4876800"/>
          </a:xfrm>
        </p:spPr>
        <p:txBody>
          <a:bodyPr>
            <a:normAutofit fontScale="62500" lnSpcReduction="20000"/>
          </a:bodyPr>
          <a:lstStyle/>
          <a:p>
            <a:pPr>
              <a:buNone/>
            </a:pPr>
            <a:r>
              <a:rPr lang="en-US" sz="4200" dirty="0" smtClean="0"/>
              <a:t>COLOR: Red</a:t>
            </a:r>
          </a:p>
          <a:p>
            <a:pPr>
              <a:buFont typeface="Wingdings" pitchFamily="2" charset="2"/>
              <a:buChar char="Ø"/>
            </a:pPr>
            <a:r>
              <a:rPr lang="en-US" sz="2900" dirty="0"/>
              <a:t>Jesus’ blood spilt to cover our sin debt </a:t>
            </a:r>
            <a:endParaRPr lang="en-US" sz="2900" dirty="0" smtClean="0"/>
          </a:p>
          <a:p>
            <a:endParaRPr lang="en-US" dirty="0" smtClean="0"/>
          </a:p>
          <a:p>
            <a:pPr>
              <a:buNone/>
            </a:pPr>
            <a:r>
              <a:rPr lang="en-US" sz="4200" dirty="0" smtClean="0"/>
              <a:t>SHAPE: Cross</a:t>
            </a:r>
          </a:p>
          <a:p>
            <a:pPr>
              <a:buFont typeface="Wingdings" pitchFamily="2" charset="2"/>
              <a:buChar char="Ø"/>
            </a:pPr>
            <a:r>
              <a:rPr lang="en-US" sz="2900" dirty="0" smtClean="0"/>
              <a:t>A </a:t>
            </a:r>
            <a:r>
              <a:rPr lang="en-US" sz="2900" dirty="0"/>
              <a:t>“plus sign” – Jesus adds hope and </a:t>
            </a:r>
            <a:r>
              <a:rPr lang="en-US" sz="2900" dirty="0" smtClean="0"/>
              <a:t>joy </a:t>
            </a:r>
            <a:r>
              <a:rPr lang="en-US" sz="2900" dirty="0"/>
              <a:t>to our </a:t>
            </a:r>
            <a:r>
              <a:rPr lang="en-US" sz="2900" dirty="0" smtClean="0"/>
              <a:t>lives</a:t>
            </a:r>
          </a:p>
          <a:p>
            <a:pPr>
              <a:buFont typeface="Wingdings" pitchFamily="2" charset="2"/>
              <a:buChar char="Ø"/>
            </a:pPr>
            <a:r>
              <a:rPr lang="en-US" sz="2900" dirty="0" smtClean="0"/>
              <a:t>Symbol </a:t>
            </a:r>
            <a:r>
              <a:rPr lang="en-US" sz="2900" dirty="0"/>
              <a:t>of the Christian faith </a:t>
            </a:r>
            <a:r>
              <a:rPr lang="en-US" sz="2900" dirty="0" smtClean="0"/>
              <a:t>representing Christ’s </a:t>
            </a:r>
            <a:r>
              <a:rPr lang="en-US" sz="2900" dirty="0"/>
              <a:t>sacrificial death for sin</a:t>
            </a:r>
          </a:p>
          <a:p>
            <a:endParaRPr lang="en-US" dirty="0" smtClean="0"/>
          </a:p>
          <a:p>
            <a:pPr>
              <a:buNone/>
            </a:pPr>
            <a:r>
              <a:rPr lang="en-US" sz="4200" dirty="0" smtClean="0"/>
              <a:t>NUMBER: Seven</a:t>
            </a:r>
          </a:p>
          <a:p>
            <a:pPr>
              <a:buFont typeface="Wingdings" pitchFamily="2" charset="2"/>
              <a:buChar char="Ø"/>
            </a:pPr>
            <a:r>
              <a:rPr lang="en-US" sz="2900" dirty="0" smtClean="0"/>
              <a:t>Divine </a:t>
            </a:r>
            <a:r>
              <a:rPr lang="en-US" sz="2900" dirty="0"/>
              <a:t>worship, obedience, completion &amp; </a:t>
            </a:r>
          </a:p>
          <a:p>
            <a:pPr>
              <a:buFont typeface="Wingdings" pitchFamily="2" charset="2"/>
              <a:buChar char="Ø"/>
            </a:pPr>
            <a:r>
              <a:rPr lang="en-US" sz="2900" dirty="0" smtClean="0"/>
              <a:t>Rest </a:t>
            </a:r>
            <a:r>
              <a:rPr lang="en-US" sz="2900" dirty="0"/>
              <a:t>(7 day creation week, Sabbath); # of God </a:t>
            </a:r>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fontScale="62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sz="3400" dirty="0" smtClean="0">
              <a:latin typeface="Wingdings 2" pitchFamily="18" charset="2"/>
            </a:endParaRPr>
          </a:p>
          <a:p>
            <a:pPr>
              <a:buNone/>
            </a:pPr>
            <a:endParaRPr lang="en-US" sz="3400" dirty="0">
              <a:latin typeface="Wingdings 2" pitchFamily="18" charset="2"/>
            </a:endParaRPr>
          </a:p>
          <a:p>
            <a:pPr>
              <a:buNone/>
            </a:pPr>
            <a:endParaRPr lang="en-US" sz="3400" dirty="0" smtClean="0">
              <a:latin typeface="Wingdings 2" pitchFamily="18" charset="2"/>
            </a:endParaRPr>
          </a:p>
          <a:p>
            <a:pPr>
              <a:buNone/>
            </a:pPr>
            <a:endParaRPr lang="en-US" sz="3400" dirty="0">
              <a:latin typeface="Wingdings 2" pitchFamily="18" charset="2"/>
            </a:endParaRPr>
          </a:p>
          <a:p>
            <a:pPr>
              <a:buNone/>
            </a:pPr>
            <a:endParaRPr lang="en-US" sz="3400" dirty="0" smtClean="0">
              <a:latin typeface="Wingdings 2" pitchFamily="18" charset="2"/>
            </a:endParaRPr>
          </a:p>
          <a:p>
            <a:pPr>
              <a:buNone/>
            </a:pPr>
            <a:r>
              <a:rPr lang="en-US" sz="5400" dirty="0" smtClean="0">
                <a:latin typeface="Wingdings 2" pitchFamily="18" charset="2"/>
              </a:rPr>
              <a:t>    </a:t>
            </a:r>
            <a:r>
              <a:rPr lang="en-US" sz="6400" dirty="0" smtClean="0">
                <a:latin typeface="Wingdings 2" pitchFamily="18" charset="2"/>
              </a:rPr>
              <a:t>{</a:t>
            </a:r>
            <a:endParaRPr lang="en-US" dirty="0"/>
          </a:p>
        </p:txBody>
      </p:sp>
      <p:sp>
        <p:nvSpPr>
          <p:cNvPr id="7" name="Cross 6"/>
          <p:cNvSpPr/>
          <p:nvPr/>
        </p:nvSpPr>
        <p:spPr>
          <a:xfrm>
            <a:off x="5791200" y="2667000"/>
            <a:ext cx="1752600" cy="1752600"/>
          </a:xfrm>
          <a:prstGeom prst="plus">
            <a:avLst>
              <a:gd name="adj" fmla="val 3786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rowned </a:t>
            </a:r>
            <a:r>
              <a:rPr lang="en-US" sz="5400" b="1" u="sng" dirty="0"/>
              <a:t>E</a:t>
            </a:r>
            <a:r>
              <a:rPr lang="en-US" b="1" u="sng" dirty="0"/>
              <a:t>ternity</a:t>
            </a:r>
            <a:r>
              <a:rPr lang="en-US" dirty="0"/>
              <a:t> </a:t>
            </a:r>
          </a:p>
        </p:txBody>
      </p:sp>
      <p:sp>
        <p:nvSpPr>
          <p:cNvPr id="3" name="Content Placeholder 2"/>
          <p:cNvSpPr>
            <a:spLocks noGrp="1"/>
          </p:cNvSpPr>
          <p:nvPr>
            <p:ph sz="half" idx="1"/>
          </p:nvPr>
        </p:nvSpPr>
        <p:spPr/>
        <p:txBody>
          <a:bodyPr>
            <a:normAutofit fontScale="92500" lnSpcReduction="20000"/>
          </a:bodyPr>
          <a:lstStyle/>
          <a:p>
            <a:pPr>
              <a:buNone/>
            </a:pPr>
            <a:r>
              <a:rPr lang="en-US" sz="3000" dirty="0" smtClean="0"/>
              <a:t>COLOR: Gold</a:t>
            </a:r>
          </a:p>
          <a:p>
            <a:pPr>
              <a:buFont typeface="Wingdings" pitchFamily="2" charset="2"/>
              <a:buChar char="Ø"/>
            </a:pPr>
            <a:r>
              <a:rPr lang="en-US" sz="2200" dirty="0"/>
              <a:t>Heaven’s streets; High value; prized</a:t>
            </a:r>
          </a:p>
          <a:p>
            <a:pPr>
              <a:buFont typeface="Wingdings" pitchFamily="2" charset="2"/>
              <a:buChar char="Ø"/>
            </a:pPr>
            <a:endParaRPr lang="en-US" dirty="0" smtClean="0"/>
          </a:p>
          <a:p>
            <a:pPr>
              <a:buNone/>
            </a:pPr>
            <a:r>
              <a:rPr lang="en-US" sz="3000" dirty="0" smtClean="0"/>
              <a:t>SHAPE: Star</a:t>
            </a:r>
          </a:p>
          <a:p>
            <a:pPr>
              <a:buFont typeface="Wingdings" pitchFamily="2" charset="2"/>
              <a:buChar char="Ø"/>
            </a:pPr>
            <a:r>
              <a:rPr lang="en-US" sz="2200" dirty="0" smtClean="0"/>
              <a:t>A star shines </a:t>
            </a:r>
            <a:r>
              <a:rPr lang="en-US" sz="2200" dirty="0"/>
              <a:t>bright continuously as eternity</a:t>
            </a:r>
          </a:p>
          <a:p>
            <a:pPr>
              <a:buFont typeface="Wingdings" pitchFamily="2" charset="2"/>
              <a:buChar char="Ø"/>
            </a:pPr>
            <a:endParaRPr lang="en-US" dirty="0" smtClean="0"/>
          </a:p>
          <a:p>
            <a:pPr>
              <a:buNone/>
            </a:pPr>
            <a:r>
              <a:rPr lang="en-US" sz="3000" dirty="0" smtClean="0"/>
              <a:t>NUMBER: Eight</a:t>
            </a:r>
          </a:p>
          <a:p>
            <a:pPr>
              <a:buFont typeface="Wingdings" pitchFamily="2" charset="2"/>
              <a:buChar char="Ø"/>
            </a:pPr>
            <a:r>
              <a:rPr lang="en-US" sz="2200" dirty="0" smtClean="0"/>
              <a:t>Lying </a:t>
            </a:r>
            <a:r>
              <a:rPr lang="en-US" sz="2200" dirty="0"/>
              <a:t>on its </a:t>
            </a:r>
            <a:r>
              <a:rPr lang="en-US" sz="2200" dirty="0" smtClean="0"/>
              <a:t>side, the number eight resembles </a:t>
            </a:r>
            <a:r>
              <a:rPr lang="en-US" sz="2200" dirty="0"/>
              <a:t>the symbol for </a:t>
            </a:r>
            <a:r>
              <a:rPr lang="en-US" sz="2200" b="1" dirty="0" smtClean="0"/>
              <a:t>infinity</a:t>
            </a:r>
            <a:r>
              <a:rPr lang="en-US" sz="2200" dirty="0" smtClean="0"/>
              <a:t> </a:t>
            </a:r>
            <a:r>
              <a:rPr lang="en-US" sz="2200" dirty="0"/>
              <a:t>– as never ending time (eternity)</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92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sz="3700" dirty="0" smtClean="0">
              <a:latin typeface="Wingdings 2" pitchFamily="18" charset="2"/>
            </a:endParaRPr>
          </a:p>
          <a:p>
            <a:pPr>
              <a:buNone/>
            </a:pPr>
            <a:endParaRPr lang="en-US" sz="3700" dirty="0">
              <a:latin typeface="Wingdings 2" pitchFamily="18" charset="2"/>
            </a:endParaRPr>
          </a:p>
          <a:p>
            <a:pPr>
              <a:buNone/>
            </a:pPr>
            <a:r>
              <a:rPr lang="en-US" sz="3700" dirty="0" smtClean="0">
                <a:latin typeface="Wingdings 2" pitchFamily="18" charset="2"/>
              </a:rPr>
              <a:t>    </a:t>
            </a:r>
            <a:r>
              <a:rPr lang="en-US" sz="4300" dirty="0" smtClean="0">
                <a:latin typeface="Wingdings 2" pitchFamily="18" charset="2"/>
              </a:rPr>
              <a:t>|</a:t>
            </a:r>
            <a:endParaRPr lang="en-US" sz="4300" dirty="0">
              <a:latin typeface="Wingdings 2" pitchFamily="18" charset="2"/>
            </a:endParaRPr>
          </a:p>
          <a:p>
            <a:endParaRPr lang="en-US" dirty="0"/>
          </a:p>
        </p:txBody>
      </p:sp>
      <p:sp>
        <p:nvSpPr>
          <p:cNvPr id="5" name="5-Point Star 4"/>
          <p:cNvSpPr/>
          <p:nvPr/>
        </p:nvSpPr>
        <p:spPr>
          <a:xfrm>
            <a:off x="5791200" y="2819400"/>
            <a:ext cx="1752600" cy="1676400"/>
          </a:xfrm>
          <a:prstGeom prst="star5">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eased </a:t>
            </a:r>
            <a:r>
              <a:rPr lang="en-US" sz="5400" b="1" u="sng" dirty="0"/>
              <a:t>L</a:t>
            </a:r>
            <a:r>
              <a:rPr lang="en-US" b="1" u="sng" dirty="0"/>
              <a:t>iving</a:t>
            </a:r>
            <a:r>
              <a:rPr lang="en-US" dirty="0"/>
              <a:t> </a:t>
            </a:r>
          </a:p>
        </p:txBody>
      </p:sp>
      <p:sp>
        <p:nvSpPr>
          <p:cNvPr id="3" name="Content Placeholder 2"/>
          <p:cNvSpPr>
            <a:spLocks noGrp="1"/>
          </p:cNvSpPr>
          <p:nvPr>
            <p:ph sz="half" idx="1"/>
          </p:nvPr>
        </p:nvSpPr>
        <p:spPr>
          <a:xfrm>
            <a:off x="457200" y="1600200"/>
            <a:ext cx="4419600" cy="4525963"/>
          </a:xfrm>
        </p:spPr>
        <p:txBody>
          <a:bodyPr>
            <a:normAutofit/>
          </a:bodyPr>
          <a:lstStyle/>
          <a:p>
            <a:pPr>
              <a:buNone/>
            </a:pPr>
            <a:r>
              <a:rPr lang="en-US" dirty="0" smtClean="0"/>
              <a:t>COLOR: Black</a:t>
            </a:r>
          </a:p>
          <a:p>
            <a:pPr>
              <a:buFont typeface="Wingdings" pitchFamily="2" charset="2"/>
              <a:buChar char="Ø"/>
            </a:pPr>
            <a:r>
              <a:rPr lang="en-US" sz="2000" dirty="0" smtClean="0"/>
              <a:t>Darkness</a:t>
            </a:r>
            <a:r>
              <a:rPr lang="en-US" sz="2000" dirty="0"/>
              <a:t>, evil, unclean, death</a:t>
            </a:r>
            <a:endParaRPr lang="en-US" sz="2000" dirty="0" smtClean="0"/>
          </a:p>
          <a:p>
            <a:endParaRPr lang="en-US" dirty="0" smtClean="0"/>
          </a:p>
          <a:p>
            <a:pPr>
              <a:buNone/>
            </a:pPr>
            <a:r>
              <a:rPr lang="en-US" dirty="0" smtClean="0"/>
              <a:t>SHAPE: Square</a:t>
            </a:r>
          </a:p>
          <a:p>
            <a:pPr>
              <a:buFont typeface="Wingdings" pitchFamily="2" charset="2"/>
              <a:buChar char="Ø"/>
            </a:pPr>
            <a:r>
              <a:rPr lang="en-US" sz="2000" dirty="0" smtClean="0"/>
              <a:t>The </a:t>
            </a:r>
            <a:r>
              <a:rPr lang="en-US" sz="2000" dirty="0"/>
              <a:t>physical </a:t>
            </a:r>
            <a:r>
              <a:rPr lang="en-US" sz="2000" b="1" dirty="0"/>
              <a:t>grave</a:t>
            </a:r>
            <a:r>
              <a:rPr lang="en-US" sz="2000" dirty="0"/>
              <a:t> for our body</a:t>
            </a:r>
          </a:p>
          <a:p>
            <a:endParaRPr lang="en-US" dirty="0" smtClean="0"/>
          </a:p>
          <a:p>
            <a:pPr>
              <a:buNone/>
            </a:pPr>
            <a:r>
              <a:rPr lang="en-US" dirty="0" smtClean="0"/>
              <a:t>NUMBER: Nine</a:t>
            </a:r>
          </a:p>
          <a:p>
            <a:pPr>
              <a:buFont typeface="Wingdings" pitchFamily="2" charset="2"/>
              <a:buChar char="Ø"/>
            </a:pPr>
            <a:r>
              <a:rPr lang="en-US" sz="2000" dirty="0" smtClean="0"/>
              <a:t>We </a:t>
            </a:r>
            <a:r>
              <a:rPr lang="en-US" sz="2000" dirty="0"/>
              <a:t>live &amp; die once unlike 9 lives of a cat</a:t>
            </a:r>
            <a:endParaRPr lang="en-US" sz="2000" dirty="0" smtClean="0"/>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a:t>
            </a:r>
            <a:endParaRPr lang="en-US" sz="4000" dirty="0">
              <a:latin typeface="Wingdings 2" pitchFamily="18" charset="2"/>
            </a:endParaRPr>
          </a:p>
        </p:txBody>
      </p:sp>
      <p:sp>
        <p:nvSpPr>
          <p:cNvPr id="5" name="Rectangle 4"/>
          <p:cNvSpPr/>
          <p:nvPr/>
        </p:nvSpPr>
        <p:spPr>
          <a:xfrm>
            <a:off x="5791200" y="2895600"/>
            <a:ext cx="1676400" cy="1600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study history?</a:t>
            </a:r>
            <a:endParaRPr lang="en-US" dirty="0"/>
          </a:p>
        </p:txBody>
      </p:sp>
      <p:sp>
        <p:nvSpPr>
          <p:cNvPr id="3" name="Content Placeholder 2"/>
          <p:cNvSpPr>
            <a:spLocks noGrp="1"/>
          </p:cNvSpPr>
          <p:nvPr>
            <p:ph idx="1"/>
          </p:nvPr>
        </p:nvSpPr>
        <p:spPr/>
        <p:txBody>
          <a:bodyPr/>
          <a:lstStyle/>
          <a:p>
            <a:r>
              <a:rPr lang="en-US" dirty="0" smtClean="0"/>
              <a:t>Learn from others in the past</a:t>
            </a:r>
          </a:p>
          <a:p>
            <a:pPr lvl="1"/>
            <a:r>
              <a:rPr lang="en-US" dirty="0" smtClean="0"/>
              <a:t>So we do not make the same mistakes</a:t>
            </a:r>
          </a:p>
          <a:p>
            <a:pPr lvl="1"/>
            <a:r>
              <a:rPr lang="en-US" dirty="0" smtClean="0"/>
              <a:t>So we can learn from their successes</a:t>
            </a:r>
          </a:p>
          <a:p>
            <a:pPr lvl="2"/>
            <a:r>
              <a:rPr lang="en-US" dirty="0" smtClean="0"/>
              <a:t>What they did right</a:t>
            </a:r>
          </a:p>
          <a:p>
            <a:pPr lvl="1"/>
            <a:r>
              <a:rPr lang="en-US" dirty="0" smtClean="0"/>
              <a:t>So we can learn from their failures</a:t>
            </a:r>
          </a:p>
          <a:p>
            <a:pPr lvl="2"/>
            <a:r>
              <a:rPr lang="en-US" dirty="0" smtClean="0"/>
              <a:t>What they did wrong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hristian </a:t>
            </a:r>
            <a:r>
              <a:rPr lang="en-US" sz="5400" b="1" u="sng" dirty="0"/>
              <a:t>L</a:t>
            </a:r>
            <a:r>
              <a:rPr lang="en-US" b="1" u="sng" dirty="0"/>
              <a:t>ife</a:t>
            </a:r>
            <a:r>
              <a:rPr lang="en-US" dirty="0"/>
              <a:t> </a:t>
            </a:r>
          </a:p>
        </p:txBody>
      </p:sp>
      <p:sp>
        <p:nvSpPr>
          <p:cNvPr id="3" name="Content Placeholder 2"/>
          <p:cNvSpPr>
            <a:spLocks noGrp="1"/>
          </p:cNvSpPr>
          <p:nvPr>
            <p:ph sz="half" idx="1"/>
          </p:nvPr>
        </p:nvSpPr>
        <p:spPr>
          <a:xfrm>
            <a:off x="457200" y="1600200"/>
            <a:ext cx="4267200" cy="4525963"/>
          </a:xfrm>
        </p:spPr>
        <p:txBody>
          <a:bodyPr/>
          <a:lstStyle/>
          <a:p>
            <a:pPr>
              <a:buNone/>
            </a:pPr>
            <a:r>
              <a:rPr lang="en-US" dirty="0" smtClean="0"/>
              <a:t>COLOR: Green</a:t>
            </a:r>
          </a:p>
          <a:p>
            <a:pPr>
              <a:buFont typeface="Wingdings" pitchFamily="2" charset="2"/>
              <a:buChar char="Ø"/>
            </a:pPr>
            <a:r>
              <a:rPr lang="en-US" sz="2000" b="1" dirty="0" smtClean="0"/>
              <a:t>Growth</a:t>
            </a:r>
            <a:r>
              <a:rPr lang="en-US" sz="2000" dirty="0" smtClean="0"/>
              <a:t> </a:t>
            </a:r>
            <a:r>
              <a:rPr lang="en-US" sz="2000" dirty="0"/>
              <a:t>as a seed into a </a:t>
            </a:r>
            <a:r>
              <a:rPr lang="en-US" sz="2000" dirty="0" smtClean="0"/>
              <a:t>plant</a:t>
            </a:r>
          </a:p>
          <a:p>
            <a:endParaRPr lang="en-US" dirty="0" smtClean="0"/>
          </a:p>
          <a:p>
            <a:pPr>
              <a:buNone/>
            </a:pPr>
            <a:r>
              <a:rPr lang="en-US" dirty="0" smtClean="0"/>
              <a:t>SHAPE: Oval</a:t>
            </a:r>
          </a:p>
          <a:p>
            <a:pPr>
              <a:buFont typeface="Wingdings" pitchFamily="2" charset="2"/>
              <a:buChar char="Ø"/>
            </a:pPr>
            <a:r>
              <a:rPr lang="en-US" sz="2000" dirty="0"/>
              <a:t>Christians grow as a </a:t>
            </a:r>
            <a:r>
              <a:rPr lang="en-US" sz="2000" b="1" dirty="0" smtClean="0"/>
              <a:t>Seed</a:t>
            </a:r>
            <a:endParaRPr lang="en-US" sz="2000" dirty="0" smtClean="0"/>
          </a:p>
          <a:p>
            <a:endParaRPr lang="en-US" dirty="0" smtClean="0"/>
          </a:p>
          <a:p>
            <a:pPr>
              <a:buNone/>
            </a:pPr>
            <a:r>
              <a:rPr lang="en-US" dirty="0" smtClean="0"/>
              <a:t>NUMBER: Ten</a:t>
            </a:r>
          </a:p>
          <a:p>
            <a:pPr>
              <a:buFont typeface="Wingdings" pitchFamily="2" charset="2"/>
              <a:buChar char="Ø"/>
            </a:pPr>
            <a:r>
              <a:rPr lang="en-US" sz="2000" dirty="0"/>
              <a:t>Laws: 10 Commandments</a:t>
            </a:r>
            <a:endParaRPr lang="en-US" sz="2000" dirty="0" smtClean="0"/>
          </a:p>
          <a:p>
            <a:endParaRPr lang="en-US" dirty="0"/>
          </a:p>
        </p:txBody>
      </p:sp>
      <p:sp>
        <p:nvSpPr>
          <p:cNvPr id="4" name="Content Placeholder 3"/>
          <p:cNvSpPr>
            <a:spLocks noGrp="1"/>
          </p:cNvSpPr>
          <p:nvPr>
            <p:ph sz="half" idx="2"/>
          </p:nvPr>
        </p:nvSpPr>
        <p:spPr/>
        <p:txBody>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a:t>
            </a:r>
            <a:endParaRPr lang="en-US" sz="4000" dirty="0">
              <a:latin typeface="Wingdings 2" pitchFamily="18" charset="2"/>
            </a:endParaRPr>
          </a:p>
          <a:p>
            <a:endParaRPr lang="en-US" dirty="0"/>
          </a:p>
        </p:txBody>
      </p:sp>
      <p:sp>
        <p:nvSpPr>
          <p:cNvPr id="5" name="Oval 4"/>
          <p:cNvSpPr/>
          <p:nvPr/>
        </p:nvSpPr>
        <p:spPr>
          <a:xfrm>
            <a:off x="5562600" y="3200400"/>
            <a:ext cx="2133600" cy="1295400"/>
          </a:xfrm>
          <a:prstGeom prst="ellipse">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algn="ctr">
              <a:buNone/>
            </a:pPr>
            <a:r>
              <a:rPr lang="en-US" dirty="0" smtClean="0"/>
              <a:t>See if you can teach </a:t>
            </a:r>
          </a:p>
          <a:p>
            <a:pPr algn="ctr">
              <a:buNone/>
            </a:pPr>
            <a:r>
              <a:rPr lang="en-US" dirty="0" smtClean="0"/>
              <a:t>Biblical History </a:t>
            </a:r>
          </a:p>
          <a:p>
            <a:pPr algn="ctr">
              <a:buNone/>
            </a:pPr>
            <a:r>
              <a:rPr lang="en-US" dirty="0" smtClean="0"/>
              <a:t>&amp; </a:t>
            </a:r>
          </a:p>
          <a:p>
            <a:pPr algn="ctr">
              <a:buNone/>
            </a:pPr>
            <a:r>
              <a:rPr lang="en-US" dirty="0" smtClean="0"/>
              <a:t>The Gospel of Jesus Christ</a:t>
            </a:r>
          </a:p>
          <a:p>
            <a:pPr algn="ctr">
              <a:buNone/>
            </a:pPr>
            <a:r>
              <a:rPr lang="en-US" dirty="0" smtClean="0"/>
              <a:t>using these symbols.</a:t>
            </a:r>
          </a:p>
          <a:p>
            <a:pPr algn="ctr">
              <a:buNone/>
            </a:pPr>
            <a:endParaRPr lang="en-US" dirty="0" smtClean="0"/>
          </a:p>
          <a:p>
            <a:pPr algn="ctr">
              <a:buNone/>
            </a:pPr>
            <a:r>
              <a:rPr lang="en-US" dirty="0" smtClean="0"/>
              <a:t>Just give the Basics.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b="1" u="sng" dirty="0"/>
              <a:t>C</a:t>
            </a:r>
            <a:r>
              <a:rPr lang="en-US" b="1" u="sng" dirty="0"/>
              <a:t>onceived </a:t>
            </a:r>
            <a:r>
              <a:rPr lang="en-US" sz="5400" b="1" u="sng" dirty="0"/>
              <a:t>P</a:t>
            </a:r>
            <a:r>
              <a:rPr lang="en-US" b="1" u="sng" dirty="0"/>
              <a:t>lan</a:t>
            </a:r>
            <a:r>
              <a:rPr lang="en-US" dirty="0"/>
              <a:t> </a:t>
            </a:r>
          </a:p>
        </p:txBody>
      </p:sp>
      <p:sp>
        <p:nvSpPr>
          <p:cNvPr id="5" name="Content Placeholder 4"/>
          <p:cNvSpPr>
            <a:spLocks noGrp="1"/>
          </p:cNvSpPr>
          <p:nvPr>
            <p:ph sz="half" idx="1"/>
          </p:nvPr>
        </p:nvSpPr>
        <p:spPr/>
        <p:txBody>
          <a:bodyPr>
            <a:normAutofit/>
          </a:bodyPr>
          <a:lstStyle/>
          <a:p>
            <a:pPr>
              <a:buNone/>
            </a:pPr>
            <a:r>
              <a:rPr lang="en-US" dirty="0" smtClean="0"/>
              <a:t>COLOR: White</a:t>
            </a:r>
          </a:p>
          <a:p>
            <a:endParaRPr lang="en-US" dirty="0" smtClean="0"/>
          </a:p>
          <a:p>
            <a:pPr>
              <a:buNone/>
            </a:pPr>
            <a:r>
              <a:rPr lang="en-US" dirty="0" smtClean="0"/>
              <a:t>SHAPE: None</a:t>
            </a:r>
          </a:p>
          <a:p>
            <a:pPr>
              <a:buNone/>
            </a:pPr>
            <a:endParaRPr lang="en-US" dirty="0" smtClean="0"/>
          </a:p>
          <a:p>
            <a:pPr>
              <a:buNone/>
            </a:pPr>
            <a:r>
              <a:rPr lang="en-US" dirty="0" smtClean="0"/>
              <a:t>NUMBER: Zero</a:t>
            </a:r>
          </a:p>
          <a:p>
            <a:endParaRPr lang="en-US" dirty="0"/>
          </a:p>
          <a:p>
            <a:endParaRPr lang="en-US" sz="2000" dirty="0"/>
          </a:p>
        </p:txBody>
      </p:sp>
      <p:sp>
        <p:nvSpPr>
          <p:cNvPr id="6" name="Content Placeholder 5"/>
          <p:cNvSpPr>
            <a:spLocks noGrp="1"/>
          </p:cNvSpPr>
          <p:nvPr>
            <p:ph sz="half" idx="2"/>
          </p:nvPr>
        </p:nvSpPr>
        <p:spPr/>
        <p:txBody>
          <a:bodyPr>
            <a:normAutofit/>
          </a:bodyPr>
          <a:lstStyle/>
          <a:p>
            <a:pPr>
              <a:buNone/>
            </a:pPr>
            <a:endParaRPr lang="en-US" sz="4000" dirty="0" smtClean="0"/>
          </a:p>
          <a:p>
            <a:pPr>
              <a:buNone/>
            </a:pPr>
            <a:endParaRPr lang="en-US" sz="4000" dirty="0"/>
          </a:p>
          <a:p>
            <a:pPr>
              <a:buNone/>
            </a:pPr>
            <a:endParaRPr lang="en-US" sz="4000" dirty="0" smtClean="0"/>
          </a:p>
          <a:p>
            <a:pPr>
              <a:buNone/>
            </a:pPr>
            <a:endParaRPr lang="en-US" sz="4000" dirty="0"/>
          </a:p>
          <a:p>
            <a:pPr>
              <a:buNone/>
            </a:pPr>
            <a:endParaRPr lang="en-US" sz="4000" dirty="0" smtClean="0"/>
          </a:p>
          <a:p>
            <a:pPr>
              <a:buNone/>
            </a:pPr>
            <a:r>
              <a:rPr lang="en-US" sz="3400" dirty="0"/>
              <a:t> </a:t>
            </a:r>
            <a:r>
              <a:rPr lang="en-US" sz="3400" dirty="0" smtClean="0"/>
              <a:t>           </a:t>
            </a:r>
            <a:r>
              <a:rPr lang="en-US" sz="4000" dirty="0" smtClean="0">
                <a:latin typeface="Wingdings 2" pitchFamily="18" charset="2"/>
              </a:rPr>
              <a:t>t</a:t>
            </a:r>
            <a:endParaRPr lang="en-US" sz="4000" dirty="0">
              <a:latin typeface="Wingdings 2" pitchFamily="18" charset="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u="sng" dirty="0"/>
              <a:t>C</a:t>
            </a:r>
            <a:r>
              <a:rPr lang="en-US" b="1" u="sng" dirty="0"/>
              <a:t>reated </a:t>
            </a:r>
            <a:r>
              <a:rPr lang="en-US" sz="5400" b="1" u="sng" dirty="0"/>
              <a:t>U</a:t>
            </a:r>
            <a:r>
              <a:rPr lang="en-US" b="1" u="sng" dirty="0"/>
              <a:t>niverse</a:t>
            </a:r>
            <a:r>
              <a:rPr lang="en-US" dirty="0"/>
              <a:t> </a:t>
            </a:r>
          </a:p>
        </p:txBody>
      </p:sp>
      <p:sp>
        <p:nvSpPr>
          <p:cNvPr id="3" name="Content Placeholder 2"/>
          <p:cNvSpPr>
            <a:spLocks noGrp="1"/>
          </p:cNvSpPr>
          <p:nvPr>
            <p:ph sz="half" idx="1"/>
          </p:nvPr>
        </p:nvSpPr>
        <p:spPr>
          <a:xfrm>
            <a:off x="457200" y="1600200"/>
            <a:ext cx="4191000" cy="4525963"/>
          </a:xfrm>
        </p:spPr>
        <p:txBody>
          <a:bodyPr>
            <a:normAutofit lnSpcReduction="10000"/>
          </a:bodyPr>
          <a:lstStyle/>
          <a:p>
            <a:pPr>
              <a:buNone/>
            </a:pPr>
            <a:r>
              <a:rPr lang="en-US" dirty="0" smtClean="0"/>
              <a:t>COLOR: Yellow</a:t>
            </a:r>
          </a:p>
          <a:p>
            <a:endParaRPr lang="en-US" dirty="0" smtClean="0"/>
          </a:p>
          <a:p>
            <a:pPr>
              <a:buNone/>
            </a:pPr>
            <a:r>
              <a:rPr lang="en-US" dirty="0" smtClean="0"/>
              <a:t>SHAPE: Circle</a:t>
            </a:r>
          </a:p>
          <a:p>
            <a:endParaRPr lang="en-US" dirty="0" smtClean="0"/>
          </a:p>
          <a:p>
            <a:pPr>
              <a:buNone/>
            </a:pPr>
            <a:r>
              <a:rPr lang="en-US" dirty="0" smtClean="0"/>
              <a:t>NUMBER: One</a:t>
            </a:r>
          </a:p>
        </p:txBody>
      </p:sp>
      <p:sp>
        <p:nvSpPr>
          <p:cNvPr id="4" name="Content Placeholder 3"/>
          <p:cNvSpPr>
            <a:spLocks noGrp="1"/>
          </p:cNvSpPr>
          <p:nvPr>
            <p:ph sz="half" idx="2"/>
          </p:nvPr>
        </p:nvSpPr>
        <p:spPr/>
        <p:txBody>
          <a:bodyPr>
            <a:normAutofit lnSpcReduction="10000"/>
          </a:bodyPr>
          <a:lstStyle/>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endParaRPr lang="en-US" dirty="0" smtClean="0">
              <a:latin typeface="Wingdings 2" pitchFamily="18" charset="2"/>
            </a:endParaRPr>
          </a:p>
          <a:p>
            <a:endParaRPr lang="en-US" dirty="0">
              <a:latin typeface="Wingdings 2" pitchFamily="18" charset="2"/>
            </a:endParaRPr>
          </a:p>
          <a:p>
            <a:pPr>
              <a:buNone/>
            </a:pPr>
            <a:r>
              <a:rPr lang="en-US" sz="3400" dirty="0" smtClean="0">
                <a:latin typeface="Wingdings 2" pitchFamily="18" charset="2"/>
              </a:rPr>
              <a:t>    </a:t>
            </a:r>
            <a:r>
              <a:rPr lang="en-US" sz="4000" dirty="0" smtClean="0">
                <a:latin typeface="Wingdings 2" pitchFamily="18" charset="2"/>
              </a:rPr>
              <a:t>u</a:t>
            </a:r>
            <a:endParaRPr lang="en-US" sz="4000" dirty="0">
              <a:latin typeface="Wingdings 2" pitchFamily="18" charset="2"/>
            </a:endParaRPr>
          </a:p>
          <a:p>
            <a:endParaRPr lang="en-US" dirty="0"/>
          </a:p>
        </p:txBody>
      </p:sp>
      <p:sp>
        <p:nvSpPr>
          <p:cNvPr id="5" name="Oval 4"/>
          <p:cNvSpPr/>
          <p:nvPr/>
        </p:nvSpPr>
        <p:spPr>
          <a:xfrm>
            <a:off x="5867400" y="2590800"/>
            <a:ext cx="1447800" cy="1447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u="sng" dirty="0"/>
              <a:t>C</a:t>
            </a:r>
            <a:r>
              <a:rPr lang="en-US" b="1" u="sng" dirty="0"/>
              <a:t>orrupted </a:t>
            </a:r>
            <a:r>
              <a:rPr lang="en-US" sz="5400" b="1" u="sng" dirty="0"/>
              <a:t>P</a:t>
            </a:r>
            <a:r>
              <a:rPr lang="en-US" b="1" u="sng" dirty="0"/>
              <a:t>erfection</a:t>
            </a:r>
            <a:r>
              <a:rPr lang="en-US" dirty="0"/>
              <a:t> </a:t>
            </a:r>
          </a:p>
        </p:txBody>
      </p:sp>
      <p:sp>
        <p:nvSpPr>
          <p:cNvPr id="3" name="Content Placeholder 2"/>
          <p:cNvSpPr>
            <a:spLocks noGrp="1"/>
          </p:cNvSpPr>
          <p:nvPr>
            <p:ph sz="half" idx="1"/>
          </p:nvPr>
        </p:nvSpPr>
        <p:spPr/>
        <p:txBody>
          <a:bodyPr>
            <a:normAutofit fontScale="92500" lnSpcReduction="10000"/>
          </a:bodyPr>
          <a:lstStyle/>
          <a:p>
            <a:pPr>
              <a:buNone/>
            </a:pPr>
            <a:r>
              <a:rPr lang="en-US" sz="3000" dirty="0" smtClean="0"/>
              <a:t>COLOR: Gray</a:t>
            </a:r>
          </a:p>
          <a:p>
            <a:endParaRPr lang="en-US" sz="3000" dirty="0" smtClean="0"/>
          </a:p>
          <a:p>
            <a:pPr>
              <a:buNone/>
            </a:pPr>
            <a:r>
              <a:rPr lang="en-US" sz="3000" dirty="0" smtClean="0"/>
              <a:t>SHAPE: X</a:t>
            </a:r>
          </a:p>
          <a:p>
            <a:endParaRPr lang="en-US" sz="3000" dirty="0" smtClean="0"/>
          </a:p>
          <a:p>
            <a:pPr>
              <a:buNone/>
            </a:pPr>
            <a:r>
              <a:rPr lang="en-US" sz="3000" dirty="0" smtClean="0"/>
              <a:t>NUMBER: Two</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92500" lnSpcReduction="10000"/>
          </a:bodyPr>
          <a:lstStyle/>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sz="3700" dirty="0"/>
          </a:p>
          <a:p>
            <a:pPr>
              <a:buNone/>
            </a:pPr>
            <a:r>
              <a:rPr lang="en-US" sz="3700" dirty="0" smtClean="0"/>
              <a:t>            </a:t>
            </a:r>
            <a:r>
              <a:rPr lang="en-US" sz="4300" dirty="0" smtClean="0">
                <a:latin typeface="Wingdings 2" pitchFamily="18" charset="2"/>
              </a:rPr>
              <a:t>v</a:t>
            </a:r>
            <a:endParaRPr lang="en-US" dirty="0"/>
          </a:p>
        </p:txBody>
      </p:sp>
      <p:sp>
        <p:nvSpPr>
          <p:cNvPr id="6" name="Cross 5"/>
          <p:cNvSpPr/>
          <p:nvPr/>
        </p:nvSpPr>
        <p:spPr>
          <a:xfrm rot="18856344">
            <a:off x="5520593" y="2567415"/>
            <a:ext cx="2068545" cy="2031958"/>
          </a:xfrm>
          <a:prstGeom prst="plus">
            <a:avLst>
              <a:gd name="adj" fmla="val 4066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u="sng" dirty="0"/>
              <a:t>C</a:t>
            </a:r>
            <a:r>
              <a:rPr lang="en-US" b="1" u="sng" dirty="0"/>
              <a:t>atastrophe </a:t>
            </a:r>
            <a:r>
              <a:rPr lang="en-US" sz="5300" b="1" u="sng" dirty="0"/>
              <a:t>O</a:t>
            </a:r>
            <a:r>
              <a:rPr lang="en-US" b="1" u="sng" dirty="0"/>
              <a:t>ccurred</a:t>
            </a:r>
            <a:r>
              <a:rPr lang="en-US" dirty="0"/>
              <a:t> </a:t>
            </a:r>
          </a:p>
        </p:txBody>
      </p:sp>
      <p:sp>
        <p:nvSpPr>
          <p:cNvPr id="3" name="Content Placeholder 2"/>
          <p:cNvSpPr>
            <a:spLocks noGrp="1"/>
          </p:cNvSpPr>
          <p:nvPr>
            <p:ph sz="half" idx="1"/>
          </p:nvPr>
        </p:nvSpPr>
        <p:spPr>
          <a:xfrm>
            <a:off x="457200" y="1600200"/>
            <a:ext cx="4267200" cy="4525963"/>
          </a:xfrm>
        </p:spPr>
        <p:txBody>
          <a:bodyPr>
            <a:normAutofit fontScale="47500" lnSpcReduction="20000"/>
          </a:bodyPr>
          <a:lstStyle/>
          <a:p>
            <a:pPr>
              <a:buNone/>
            </a:pPr>
            <a:r>
              <a:rPr lang="en-US" sz="5900" dirty="0" smtClean="0"/>
              <a:t>COLOR: Blue</a:t>
            </a:r>
          </a:p>
          <a:p>
            <a:pPr>
              <a:buFont typeface="Wingdings" pitchFamily="2" charset="2"/>
              <a:buChar char="Ø"/>
            </a:pPr>
            <a:endParaRPr lang="en-US" sz="5900" dirty="0" smtClean="0"/>
          </a:p>
          <a:p>
            <a:pPr>
              <a:buNone/>
            </a:pPr>
            <a:r>
              <a:rPr lang="en-US" sz="5900" dirty="0" smtClean="0"/>
              <a:t>SHAPE: Rectangle</a:t>
            </a:r>
          </a:p>
          <a:p>
            <a:pPr>
              <a:buFont typeface="Wingdings" pitchFamily="2" charset="2"/>
              <a:buChar char="Ø"/>
            </a:pPr>
            <a:endParaRPr lang="en-US" sz="5900" dirty="0" smtClean="0"/>
          </a:p>
          <a:p>
            <a:pPr>
              <a:buNone/>
            </a:pPr>
            <a:r>
              <a:rPr lang="en-US" sz="5900" dirty="0" smtClean="0"/>
              <a:t>NUMBER: Three</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47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w</a:t>
            </a:r>
            <a:endParaRPr lang="en-US" sz="4000" dirty="0">
              <a:latin typeface="Wingdings 2" pitchFamily="18" charset="2"/>
            </a:endParaRPr>
          </a:p>
          <a:p>
            <a:pPr>
              <a:buNone/>
            </a:pPr>
            <a:endParaRPr lang="en-US" sz="8400" dirty="0" smtClean="0">
              <a:latin typeface="Wingdings 2" pitchFamily="18" charset="2"/>
            </a:endParaRPr>
          </a:p>
          <a:p>
            <a:pPr>
              <a:buNone/>
            </a:pPr>
            <a:endParaRPr lang="en-US" sz="8400" dirty="0">
              <a:latin typeface="Wingdings 2" pitchFamily="18" charset="2"/>
            </a:endParaRPr>
          </a:p>
          <a:p>
            <a:pPr>
              <a:buNone/>
            </a:pPr>
            <a:endParaRPr lang="en-US" sz="8400" dirty="0" smtClean="0">
              <a:latin typeface="Wingdings 2" pitchFamily="18" charset="2"/>
            </a:endParaRPr>
          </a:p>
          <a:p>
            <a:pPr>
              <a:buNone/>
            </a:pPr>
            <a:r>
              <a:rPr lang="en-US" sz="7200" dirty="0">
                <a:latin typeface="Wingdings 2" pitchFamily="18" charset="2"/>
              </a:rPr>
              <a:t> </a:t>
            </a:r>
            <a:r>
              <a:rPr lang="en-US" sz="7200" dirty="0" smtClean="0">
                <a:latin typeface="Wingdings 2" pitchFamily="18" charset="2"/>
              </a:rPr>
              <a:t>   </a:t>
            </a:r>
            <a:r>
              <a:rPr lang="en-US" sz="8400" dirty="0" smtClean="0">
                <a:latin typeface="Wingdings 2" pitchFamily="18" charset="2"/>
              </a:rPr>
              <a:t>w</a:t>
            </a:r>
            <a:endParaRPr lang="en-US" sz="8400" dirty="0">
              <a:latin typeface="Wingdings 2" pitchFamily="18" charset="2"/>
            </a:endParaRPr>
          </a:p>
        </p:txBody>
      </p:sp>
      <p:sp>
        <p:nvSpPr>
          <p:cNvPr id="5" name="Rectangle 4"/>
          <p:cNvSpPr/>
          <p:nvPr/>
        </p:nvSpPr>
        <p:spPr>
          <a:xfrm>
            <a:off x="5334000" y="2743200"/>
            <a:ext cx="27432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onfused </a:t>
            </a:r>
            <a:r>
              <a:rPr lang="en-US" sz="5400" b="1" u="sng" dirty="0"/>
              <a:t>P</a:t>
            </a:r>
            <a:r>
              <a:rPr lang="en-US" b="1" u="sng" dirty="0"/>
              <a:t>eople</a:t>
            </a:r>
            <a:r>
              <a:rPr lang="en-US" dirty="0"/>
              <a:t> </a:t>
            </a:r>
          </a:p>
        </p:txBody>
      </p:sp>
      <p:sp>
        <p:nvSpPr>
          <p:cNvPr id="3" name="Content Placeholder 2"/>
          <p:cNvSpPr>
            <a:spLocks noGrp="1"/>
          </p:cNvSpPr>
          <p:nvPr>
            <p:ph sz="half" idx="1"/>
          </p:nvPr>
        </p:nvSpPr>
        <p:spPr>
          <a:xfrm>
            <a:off x="457200" y="1600200"/>
            <a:ext cx="4724400" cy="4525963"/>
          </a:xfrm>
        </p:spPr>
        <p:txBody>
          <a:bodyPr>
            <a:normAutofit/>
          </a:bodyPr>
          <a:lstStyle/>
          <a:p>
            <a:pPr>
              <a:buNone/>
            </a:pPr>
            <a:r>
              <a:rPr lang="en-US" dirty="0" smtClean="0"/>
              <a:t>COLOR: Brown</a:t>
            </a:r>
          </a:p>
          <a:p>
            <a:pPr>
              <a:buNone/>
            </a:pPr>
            <a:endParaRPr lang="en-US" dirty="0" smtClean="0"/>
          </a:p>
          <a:p>
            <a:pPr>
              <a:buNone/>
            </a:pPr>
            <a:r>
              <a:rPr lang="en-US" dirty="0" smtClean="0"/>
              <a:t>SHAPE: Arrows</a:t>
            </a:r>
          </a:p>
          <a:p>
            <a:endParaRPr lang="en-US" dirty="0" smtClean="0"/>
          </a:p>
          <a:p>
            <a:pPr>
              <a:buNone/>
            </a:pPr>
            <a:r>
              <a:rPr lang="en-US" dirty="0" smtClean="0"/>
              <a:t>NUMBER: Four</a:t>
            </a:r>
          </a:p>
          <a:p>
            <a:pPr>
              <a:buFont typeface="Wingdings" pitchFamily="2" charset="2"/>
              <a:buChar char="Ø"/>
            </a:pPr>
            <a:endParaRPr lang="en-US" sz="2000" dirty="0" smtClean="0"/>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smtClean="0">
                <a:latin typeface="Wingdings 2" pitchFamily="18" charset="2"/>
              </a:rPr>
              <a:t>    </a:t>
            </a:r>
            <a:r>
              <a:rPr lang="en-US" sz="4000" dirty="0" smtClean="0">
                <a:latin typeface="Wingdings 2" pitchFamily="18" charset="2"/>
              </a:rPr>
              <a:t>x</a:t>
            </a:r>
            <a:endParaRPr lang="en-US" sz="4000" dirty="0">
              <a:latin typeface="Wingdings 2" pitchFamily="18" charset="2"/>
            </a:endParaRPr>
          </a:p>
          <a:p>
            <a:endParaRPr lang="en-US" dirty="0"/>
          </a:p>
        </p:txBody>
      </p:sp>
      <p:sp>
        <p:nvSpPr>
          <p:cNvPr id="5" name="Quad Arrow 4"/>
          <p:cNvSpPr/>
          <p:nvPr/>
        </p:nvSpPr>
        <p:spPr>
          <a:xfrm>
            <a:off x="5638800" y="2514600"/>
            <a:ext cx="1978152" cy="1978152"/>
          </a:xfrm>
          <a:prstGeom prst="quadArrow">
            <a:avLst>
              <a:gd name="adj1" fmla="val 22500"/>
              <a:gd name="adj2" fmla="val 21730"/>
              <a:gd name="adj3" fmla="val 22500"/>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hosen </a:t>
            </a:r>
            <a:r>
              <a:rPr lang="en-US" sz="5400" b="1" u="sng" dirty="0"/>
              <a:t>N</a:t>
            </a:r>
            <a:r>
              <a:rPr lang="en-US" b="1" u="sng" dirty="0"/>
              <a:t>ation</a:t>
            </a:r>
            <a:r>
              <a:rPr lang="en-US" dirty="0"/>
              <a:t> </a:t>
            </a:r>
          </a:p>
        </p:txBody>
      </p:sp>
      <p:sp>
        <p:nvSpPr>
          <p:cNvPr id="3" name="Content Placeholder 2"/>
          <p:cNvSpPr>
            <a:spLocks noGrp="1"/>
          </p:cNvSpPr>
          <p:nvPr>
            <p:ph sz="half" idx="1"/>
          </p:nvPr>
        </p:nvSpPr>
        <p:spPr>
          <a:xfrm>
            <a:off x="457200" y="1600200"/>
            <a:ext cx="4800600" cy="4525963"/>
          </a:xfrm>
        </p:spPr>
        <p:txBody>
          <a:bodyPr>
            <a:normAutofit/>
          </a:bodyPr>
          <a:lstStyle/>
          <a:p>
            <a:pPr>
              <a:buNone/>
            </a:pPr>
            <a:r>
              <a:rPr lang="en-US" dirty="0" smtClean="0"/>
              <a:t>COLOR: Orange</a:t>
            </a:r>
          </a:p>
          <a:p>
            <a:pPr>
              <a:buFont typeface="Wingdings" pitchFamily="2" charset="2"/>
              <a:buChar char="Ø"/>
            </a:pPr>
            <a:endParaRPr lang="en-US" sz="2400" dirty="0" smtClean="0"/>
          </a:p>
          <a:p>
            <a:pPr>
              <a:buNone/>
            </a:pPr>
            <a:r>
              <a:rPr lang="en-US" dirty="0" smtClean="0"/>
              <a:t>SHAPE: Triangle</a:t>
            </a:r>
          </a:p>
          <a:p>
            <a:pPr>
              <a:buFont typeface="Wingdings" pitchFamily="2" charset="2"/>
              <a:buChar char="Ø"/>
            </a:pPr>
            <a:endParaRPr lang="en-US" sz="2000" dirty="0" smtClean="0"/>
          </a:p>
          <a:p>
            <a:pPr>
              <a:buFont typeface="Wingdings" pitchFamily="2" charset="2"/>
              <a:buChar char="Ø"/>
            </a:pPr>
            <a:endParaRPr lang="en-US" sz="2400" dirty="0"/>
          </a:p>
          <a:p>
            <a:pPr>
              <a:buNone/>
            </a:pPr>
            <a:r>
              <a:rPr lang="en-US" dirty="0" smtClean="0"/>
              <a:t>NUMBER: Five</a:t>
            </a:r>
          </a:p>
          <a:p>
            <a:pPr>
              <a:buFont typeface="Wingdings" pitchFamily="2" charset="2"/>
              <a:buChar char="Ø"/>
            </a:pPr>
            <a:endParaRPr lang="en-US" dirty="0" smtClean="0"/>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y</a:t>
            </a:r>
            <a:endParaRPr lang="en-US" sz="4000" dirty="0">
              <a:latin typeface="Wingdings 2" pitchFamily="18" charset="2"/>
            </a:endParaRPr>
          </a:p>
          <a:p>
            <a:endParaRPr lang="en-US" dirty="0"/>
          </a:p>
        </p:txBody>
      </p:sp>
      <p:sp>
        <p:nvSpPr>
          <p:cNvPr id="5" name="Isosceles Triangle 4"/>
          <p:cNvSpPr/>
          <p:nvPr/>
        </p:nvSpPr>
        <p:spPr>
          <a:xfrm>
            <a:off x="5715000" y="2743200"/>
            <a:ext cx="1822704" cy="1524000"/>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hrist </a:t>
            </a:r>
            <a:r>
              <a:rPr lang="en-US" sz="5400" b="1" u="sng" dirty="0" smtClean="0"/>
              <a:t>C</a:t>
            </a:r>
            <a:r>
              <a:rPr lang="en-US" b="1" u="sng" dirty="0" smtClean="0"/>
              <a:t>ame</a:t>
            </a:r>
            <a:endParaRPr lang="en-US" dirty="0"/>
          </a:p>
        </p:txBody>
      </p:sp>
      <p:sp>
        <p:nvSpPr>
          <p:cNvPr id="3" name="Content Placeholder 2"/>
          <p:cNvSpPr>
            <a:spLocks noGrp="1"/>
          </p:cNvSpPr>
          <p:nvPr>
            <p:ph sz="half" idx="1"/>
          </p:nvPr>
        </p:nvSpPr>
        <p:spPr/>
        <p:txBody>
          <a:bodyPr>
            <a:normAutofit/>
          </a:bodyPr>
          <a:lstStyle/>
          <a:p>
            <a:pPr>
              <a:buNone/>
            </a:pPr>
            <a:r>
              <a:rPr lang="en-US" dirty="0" smtClean="0"/>
              <a:t>COLOR: Purple</a:t>
            </a:r>
          </a:p>
          <a:p>
            <a:pPr>
              <a:buNone/>
            </a:pPr>
            <a:endParaRPr lang="en-US" dirty="0" smtClean="0"/>
          </a:p>
          <a:p>
            <a:pPr>
              <a:buNone/>
            </a:pPr>
            <a:r>
              <a:rPr lang="en-US" dirty="0" smtClean="0"/>
              <a:t>SHAPE: Heart</a:t>
            </a:r>
          </a:p>
          <a:p>
            <a:endParaRPr lang="en-US" dirty="0" smtClean="0"/>
          </a:p>
          <a:p>
            <a:pPr>
              <a:buNone/>
            </a:pPr>
            <a:r>
              <a:rPr lang="en-US" dirty="0" smtClean="0"/>
              <a:t>NUMBER: Six</a:t>
            </a:r>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z</a:t>
            </a:r>
            <a:endParaRPr lang="en-US" sz="4000" dirty="0">
              <a:latin typeface="Wingdings 2" pitchFamily="18" charset="2"/>
            </a:endParaRPr>
          </a:p>
          <a:p>
            <a:endParaRPr lang="en-US" dirty="0"/>
          </a:p>
        </p:txBody>
      </p:sp>
      <p:sp>
        <p:nvSpPr>
          <p:cNvPr id="5" name="Heart 4"/>
          <p:cNvSpPr/>
          <p:nvPr/>
        </p:nvSpPr>
        <p:spPr>
          <a:xfrm>
            <a:off x="5867400" y="2895600"/>
            <a:ext cx="1600200" cy="1600200"/>
          </a:xfrm>
          <a:prstGeom prst="hear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ross </a:t>
            </a:r>
            <a:r>
              <a:rPr lang="en-US" sz="5400" b="1" u="sng" dirty="0"/>
              <a:t>D</a:t>
            </a:r>
            <a:r>
              <a:rPr lang="en-US" b="1" u="sng" dirty="0"/>
              <a:t>eliverance</a:t>
            </a:r>
            <a:r>
              <a:rPr lang="en-US" dirty="0"/>
              <a:t> </a:t>
            </a:r>
          </a:p>
        </p:txBody>
      </p:sp>
      <p:sp>
        <p:nvSpPr>
          <p:cNvPr id="3" name="Content Placeholder 2"/>
          <p:cNvSpPr>
            <a:spLocks noGrp="1"/>
          </p:cNvSpPr>
          <p:nvPr>
            <p:ph sz="half" idx="1"/>
          </p:nvPr>
        </p:nvSpPr>
        <p:spPr>
          <a:xfrm>
            <a:off x="457200" y="1600200"/>
            <a:ext cx="4267200" cy="4876800"/>
          </a:xfrm>
        </p:spPr>
        <p:txBody>
          <a:bodyPr>
            <a:normAutofit fontScale="62500" lnSpcReduction="20000"/>
          </a:bodyPr>
          <a:lstStyle/>
          <a:p>
            <a:pPr>
              <a:buNone/>
            </a:pPr>
            <a:r>
              <a:rPr lang="en-US" sz="4500" dirty="0" smtClean="0"/>
              <a:t>COLOR: Red</a:t>
            </a:r>
          </a:p>
          <a:p>
            <a:endParaRPr lang="en-US" sz="4500" dirty="0" smtClean="0"/>
          </a:p>
          <a:p>
            <a:pPr>
              <a:buNone/>
            </a:pPr>
            <a:r>
              <a:rPr lang="en-US" sz="4500" dirty="0" smtClean="0"/>
              <a:t>SHAPE: Cross</a:t>
            </a:r>
          </a:p>
          <a:p>
            <a:endParaRPr lang="en-US" sz="4500" dirty="0" smtClean="0"/>
          </a:p>
          <a:p>
            <a:pPr>
              <a:buNone/>
            </a:pPr>
            <a:r>
              <a:rPr lang="en-US" sz="4500" dirty="0" smtClean="0"/>
              <a:t>NUMBER: Seven</a:t>
            </a:r>
          </a:p>
          <a:p>
            <a:pPr>
              <a:buFont typeface="Wingdings" pitchFamily="2" charset="2"/>
              <a:buChar char="Ø"/>
            </a:pPr>
            <a:endParaRPr lang="en-US" dirty="0" smtClean="0"/>
          </a:p>
          <a:p>
            <a:endParaRPr lang="en-US" dirty="0"/>
          </a:p>
        </p:txBody>
      </p:sp>
      <p:sp>
        <p:nvSpPr>
          <p:cNvPr id="4" name="Content Placeholder 3"/>
          <p:cNvSpPr>
            <a:spLocks noGrp="1"/>
          </p:cNvSpPr>
          <p:nvPr>
            <p:ph sz="half" idx="2"/>
          </p:nvPr>
        </p:nvSpPr>
        <p:spPr/>
        <p:txBody>
          <a:bodyPr>
            <a:normAutofit fontScale="62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sz="3400" dirty="0" smtClean="0">
              <a:latin typeface="Wingdings 2" pitchFamily="18" charset="2"/>
            </a:endParaRPr>
          </a:p>
          <a:p>
            <a:pPr>
              <a:buNone/>
            </a:pPr>
            <a:endParaRPr lang="en-US" sz="3400" dirty="0">
              <a:latin typeface="Wingdings 2" pitchFamily="18" charset="2"/>
            </a:endParaRPr>
          </a:p>
          <a:p>
            <a:pPr>
              <a:buNone/>
            </a:pPr>
            <a:endParaRPr lang="en-US" sz="3400" dirty="0" smtClean="0">
              <a:latin typeface="Wingdings 2" pitchFamily="18" charset="2"/>
            </a:endParaRPr>
          </a:p>
          <a:p>
            <a:pPr>
              <a:buNone/>
            </a:pPr>
            <a:endParaRPr lang="en-US" sz="3400" dirty="0">
              <a:latin typeface="Wingdings 2" pitchFamily="18" charset="2"/>
            </a:endParaRPr>
          </a:p>
          <a:p>
            <a:pPr>
              <a:buNone/>
            </a:pPr>
            <a:endParaRPr lang="en-US" sz="3400" dirty="0" smtClean="0">
              <a:latin typeface="Wingdings 2" pitchFamily="18" charset="2"/>
            </a:endParaRPr>
          </a:p>
          <a:p>
            <a:pPr>
              <a:buNone/>
            </a:pPr>
            <a:r>
              <a:rPr lang="en-US" sz="5400" dirty="0" smtClean="0">
                <a:latin typeface="Wingdings 2" pitchFamily="18" charset="2"/>
              </a:rPr>
              <a:t>    </a:t>
            </a:r>
            <a:r>
              <a:rPr lang="en-US" sz="6400" dirty="0" smtClean="0">
                <a:latin typeface="Wingdings 2" pitchFamily="18" charset="2"/>
              </a:rPr>
              <a:t>{</a:t>
            </a:r>
            <a:endParaRPr lang="en-US" dirty="0"/>
          </a:p>
        </p:txBody>
      </p:sp>
      <p:sp>
        <p:nvSpPr>
          <p:cNvPr id="7" name="Cross 6"/>
          <p:cNvSpPr/>
          <p:nvPr/>
        </p:nvSpPr>
        <p:spPr>
          <a:xfrm>
            <a:off x="5791200" y="2667000"/>
            <a:ext cx="1752600" cy="1752600"/>
          </a:xfrm>
          <a:prstGeom prst="plus">
            <a:avLst>
              <a:gd name="adj" fmla="val 3786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t>
            </a:r>
            <a:r>
              <a:rPr lang="en-US" dirty="0" smtClean="0"/>
              <a:t>study history</a:t>
            </a:r>
            <a:r>
              <a:rPr lang="en-US" dirty="0" smtClean="0"/>
              <a:t>?</a:t>
            </a:r>
            <a:endParaRPr lang="en-US" dirty="0"/>
          </a:p>
        </p:txBody>
      </p:sp>
      <p:sp>
        <p:nvSpPr>
          <p:cNvPr id="3" name="Content Placeholder 2"/>
          <p:cNvSpPr>
            <a:spLocks noGrp="1"/>
          </p:cNvSpPr>
          <p:nvPr>
            <p:ph idx="1"/>
          </p:nvPr>
        </p:nvSpPr>
        <p:spPr/>
        <p:txBody>
          <a:bodyPr/>
          <a:lstStyle/>
          <a:p>
            <a:r>
              <a:rPr lang="en-US" dirty="0" smtClean="0"/>
              <a:t>We should also study history to help us </a:t>
            </a:r>
            <a:r>
              <a:rPr lang="en-US" dirty="0" smtClean="0"/>
              <a:t>remember:</a:t>
            </a:r>
          </a:p>
          <a:p>
            <a:pPr lvl="1"/>
            <a:r>
              <a:rPr lang="en-US" dirty="0" smtClean="0"/>
              <a:t> </a:t>
            </a:r>
            <a:r>
              <a:rPr lang="en-US" dirty="0" smtClean="0"/>
              <a:t>past </a:t>
            </a:r>
            <a:r>
              <a:rPr lang="en-US" dirty="0" smtClean="0"/>
              <a:t>events</a:t>
            </a:r>
          </a:p>
          <a:p>
            <a:pPr lvl="1"/>
            <a:r>
              <a:rPr lang="en-US" dirty="0" smtClean="0"/>
              <a:t> our culture</a:t>
            </a:r>
          </a:p>
          <a:p>
            <a:pPr lvl="1"/>
            <a:r>
              <a:rPr lang="en-US" dirty="0" smtClean="0"/>
              <a:t> family </a:t>
            </a:r>
            <a:r>
              <a:rPr lang="en-US" dirty="0" smtClean="0"/>
              <a:t>traditions.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rowned </a:t>
            </a:r>
            <a:r>
              <a:rPr lang="en-US" sz="5400" b="1" u="sng" dirty="0"/>
              <a:t>E</a:t>
            </a:r>
            <a:r>
              <a:rPr lang="en-US" b="1" u="sng" dirty="0"/>
              <a:t>ternity</a:t>
            </a:r>
            <a:r>
              <a:rPr lang="en-US" dirty="0"/>
              <a:t> </a:t>
            </a:r>
          </a:p>
        </p:txBody>
      </p:sp>
      <p:sp>
        <p:nvSpPr>
          <p:cNvPr id="3" name="Content Placeholder 2"/>
          <p:cNvSpPr>
            <a:spLocks noGrp="1"/>
          </p:cNvSpPr>
          <p:nvPr>
            <p:ph sz="half" idx="1"/>
          </p:nvPr>
        </p:nvSpPr>
        <p:spPr/>
        <p:txBody>
          <a:bodyPr>
            <a:normAutofit fontScale="92500" lnSpcReduction="20000"/>
          </a:bodyPr>
          <a:lstStyle/>
          <a:p>
            <a:pPr>
              <a:buNone/>
            </a:pPr>
            <a:r>
              <a:rPr lang="en-US" sz="3000" dirty="0" smtClean="0"/>
              <a:t>COLOR: Gold</a:t>
            </a:r>
          </a:p>
          <a:p>
            <a:pPr>
              <a:buFont typeface="Wingdings" pitchFamily="2" charset="2"/>
              <a:buChar char="Ø"/>
            </a:pPr>
            <a:endParaRPr lang="en-US" dirty="0" smtClean="0"/>
          </a:p>
          <a:p>
            <a:pPr>
              <a:buNone/>
            </a:pPr>
            <a:r>
              <a:rPr lang="en-US" sz="3000" dirty="0" smtClean="0"/>
              <a:t>SHAPE: Star</a:t>
            </a:r>
          </a:p>
          <a:p>
            <a:pPr>
              <a:buFont typeface="Wingdings" pitchFamily="2" charset="2"/>
              <a:buChar char="Ø"/>
            </a:pPr>
            <a:endParaRPr lang="en-US" dirty="0" smtClean="0"/>
          </a:p>
          <a:p>
            <a:pPr>
              <a:buNone/>
            </a:pPr>
            <a:r>
              <a:rPr lang="en-US" sz="3000" dirty="0" smtClean="0"/>
              <a:t>NUMBER: Eight</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92500" lnSpcReduction="20000"/>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sz="3700" dirty="0" smtClean="0">
              <a:latin typeface="Wingdings 2" pitchFamily="18" charset="2"/>
            </a:endParaRPr>
          </a:p>
          <a:p>
            <a:pPr>
              <a:buNone/>
            </a:pPr>
            <a:endParaRPr lang="en-US" sz="3700" dirty="0">
              <a:latin typeface="Wingdings 2" pitchFamily="18" charset="2"/>
            </a:endParaRPr>
          </a:p>
          <a:p>
            <a:pPr>
              <a:buNone/>
            </a:pPr>
            <a:r>
              <a:rPr lang="en-US" sz="3700" dirty="0" smtClean="0">
                <a:latin typeface="Wingdings 2" pitchFamily="18" charset="2"/>
              </a:rPr>
              <a:t>    </a:t>
            </a:r>
            <a:r>
              <a:rPr lang="en-US" sz="4300" dirty="0" smtClean="0">
                <a:latin typeface="Wingdings 2" pitchFamily="18" charset="2"/>
              </a:rPr>
              <a:t>|</a:t>
            </a:r>
            <a:endParaRPr lang="en-US" sz="4300" dirty="0">
              <a:latin typeface="Wingdings 2" pitchFamily="18" charset="2"/>
            </a:endParaRPr>
          </a:p>
          <a:p>
            <a:endParaRPr lang="en-US" dirty="0"/>
          </a:p>
        </p:txBody>
      </p:sp>
      <p:sp>
        <p:nvSpPr>
          <p:cNvPr id="5" name="5-Point Star 4"/>
          <p:cNvSpPr/>
          <p:nvPr/>
        </p:nvSpPr>
        <p:spPr>
          <a:xfrm>
            <a:off x="5791200" y="2819400"/>
            <a:ext cx="1752600" cy="1676400"/>
          </a:xfrm>
          <a:prstGeom prst="star5">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eased </a:t>
            </a:r>
            <a:r>
              <a:rPr lang="en-US" sz="5400" b="1" u="sng" dirty="0"/>
              <a:t>L</a:t>
            </a:r>
            <a:r>
              <a:rPr lang="en-US" b="1" u="sng" dirty="0"/>
              <a:t>iving</a:t>
            </a:r>
            <a:r>
              <a:rPr lang="en-US" dirty="0"/>
              <a:t> </a:t>
            </a:r>
          </a:p>
        </p:txBody>
      </p:sp>
      <p:sp>
        <p:nvSpPr>
          <p:cNvPr id="3" name="Content Placeholder 2"/>
          <p:cNvSpPr>
            <a:spLocks noGrp="1"/>
          </p:cNvSpPr>
          <p:nvPr>
            <p:ph sz="half" idx="1"/>
          </p:nvPr>
        </p:nvSpPr>
        <p:spPr>
          <a:xfrm>
            <a:off x="457200" y="1600200"/>
            <a:ext cx="4419600" cy="4525963"/>
          </a:xfrm>
        </p:spPr>
        <p:txBody>
          <a:bodyPr>
            <a:normAutofit/>
          </a:bodyPr>
          <a:lstStyle/>
          <a:p>
            <a:pPr>
              <a:buNone/>
            </a:pPr>
            <a:r>
              <a:rPr lang="en-US" dirty="0" smtClean="0"/>
              <a:t>COLOR: Black</a:t>
            </a:r>
          </a:p>
          <a:p>
            <a:endParaRPr lang="en-US" dirty="0" smtClean="0"/>
          </a:p>
          <a:p>
            <a:pPr>
              <a:buNone/>
            </a:pPr>
            <a:r>
              <a:rPr lang="en-US" dirty="0" smtClean="0"/>
              <a:t>SHAPE: Square</a:t>
            </a:r>
          </a:p>
          <a:p>
            <a:endParaRPr lang="en-US" dirty="0" smtClean="0"/>
          </a:p>
          <a:p>
            <a:pPr>
              <a:buNone/>
            </a:pPr>
            <a:r>
              <a:rPr lang="en-US" dirty="0" smtClean="0"/>
              <a:t>NUMBER: Nine</a:t>
            </a:r>
          </a:p>
          <a:p>
            <a:endParaRPr lang="en-US" dirty="0"/>
          </a:p>
        </p:txBody>
      </p:sp>
      <p:sp>
        <p:nvSpPr>
          <p:cNvPr id="4" name="Content Placeholder 3"/>
          <p:cNvSpPr>
            <a:spLocks noGrp="1"/>
          </p:cNvSpPr>
          <p:nvPr>
            <p:ph sz="half" idx="2"/>
          </p:nvPr>
        </p:nvSpPr>
        <p:spPr/>
        <p:txBody>
          <a:bodyPr>
            <a:normAutofit/>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a:t>
            </a:r>
            <a:endParaRPr lang="en-US" sz="4000" dirty="0">
              <a:latin typeface="Wingdings 2" pitchFamily="18" charset="2"/>
            </a:endParaRPr>
          </a:p>
        </p:txBody>
      </p:sp>
      <p:sp>
        <p:nvSpPr>
          <p:cNvPr id="5" name="Rectangle 4"/>
          <p:cNvSpPr/>
          <p:nvPr/>
        </p:nvSpPr>
        <p:spPr>
          <a:xfrm>
            <a:off x="5791200" y="2895600"/>
            <a:ext cx="1676400" cy="1600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a:t>C</a:t>
            </a:r>
            <a:r>
              <a:rPr lang="en-US" b="1" u="sng" dirty="0"/>
              <a:t>hristian </a:t>
            </a:r>
            <a:r>
              <a:rPr lang="en-US" sz="5400" b="1" u="sng" dirty="0"/>
              <a:t>L</a:t>
            </a:r>
            <a:r>
              <a:rPr lang="en-US" b="1" u="sng" dirty="0"/>
              <a:t>ife</a:t>
            </a:r>
            <a:r>
              <a:rPr lang="en-US" dirty="0"/>
              <a:t> </a:t>
            </a:r>
          </a:p>
        </p:txBody>
      </p:sp>
      <p:sp>
        <p:nvSpPr>
          <p:cNvPr id="3" name="Content Placeholder 2"/>
          <p:cNvSpPr>
            <a:spLocks noGrp="1"/>
          </p:cNvSpPr>
          <p:nvPr>
            <p:ph sz="half" idx="1"/>
          </p:nvPr>
        </p:nvSpPr>
        <p:spPr>
          <a:xfrm>
            <a:off x="457200" y="1600200"/>
            <a:ext cx="4267200" cy="4525963"/>
          </a:xfrm>
        </p:spPr>
        <p:txBody>
          <a:bodyPr/>
          <a:lstStyle/>
          <a:p>
            <a:pPr>
              <a:buNone/>
            </a:pPr>
            <a:r>
              <a:rPr lang="en-US" dirty="0" smtClean="0"/>
              <a:t>COLOR: Green</a:t>
            </a:r>
          </a:p>
          <a:p>
            <a:endParaRPr lang="en-US" dirty="0" smtClean="0"/>
          </a:p>
          <a:p>
            <a:pPr>
              <a:buNone/>
            </a:pPr>
            <a:r>
              <a:rPr lang="en-US" dirty="0" smtClean="0"/>
              <a:t>SHAPE: Oval</a:t>
            </a:r>
          </a:p>
          <a:p>
            <a:endParaRPr lang="en-US" dirty="0" smtClean="0"/>
          </a:p>
          <a:p>
            <a:pPr>
              <a:buNone/>
            </a:pPr>
            <a:r>
              <a:rPr lang="en-US" dirty="0" smtClean="0"/>
              <a:t>NUMBER: Ten</a:t>
            </a:r>
          </a:p>
          <a:p>
            <a:endParaRPr lang="en-US" dirty="0"/>
          </a:p>
        </p:txBody>
      </p:sp>
      <p:sp>
        <p:nvSpPr>
          <p:cNvPr id="4" name="Content Placeholder 3"/>
          <p:cNvSpPr>
            <a:spLocks noGrp="1"/>
          </p:cNvSpPr>
          <p:nvPr>
            <p:ph sz="half" idx="2"/>
          </p:nvPr>
        </p:nvSpPr>
        <p:spPr/>
        <p:txBody>
          <a:bodyPr/>
          <a:lstStyle/>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endParaRPr lang="en-US" dirty="0">
              <a:latin typeface="Wingdings 2" pitchFamily="18" charset="2"/>
            </a:endParaRPr>
          </a:p>
          <a:p>
            <a:pPr>
              <a:buNone/>
            </a:pPr>
            <a:endParaRPr lang="en-US" dirty="0" smtClean="0">
              <a:latin typeface="Wingdings 2" pitchFamily="18" charset="2"/>
            </a:endParaRPr>
          </a:p>
          <a:p>
            <a:pPr>
              <a:buNone/>
            </a:pPr>
            <a:r>
              <a:rPr lang="en-US" sz="3400" dirty="0">
                <a:latin typeface="Wingdings 2" pitchFamily="18" charset="2"/>
              </a:rPr>
              <a:t> </a:t>
            </a:r>
            <a:r>
              <a:rPr lang="en-US" sz="3400" dirty="0" smtClean="0">
                <a:latin typeface="Wingdings 2" pitchFamily="18" charset="2"/>
              </a:rPr>
              <a:t>   </a:t>
            </a:r>
            <a:r>
              <a:rPr lang="en-US" sz="4000" dirty="0" smtClean="0">
                <a:latin typeface="Wingdings 2" pitchFamily="18" charset="2"/>
              </a:rPr>
              <a:t>~</a:t>
            </a:r>
            <a:endParaRPr lang="en-US" sz="4000" dirty="0">
              <a:latin typeface="Wingdings 2" pitchFamily="18" charset="2"/>
            </a:endParaRPr>
          </a:p>
          <a:p>
            <a:endParaRPr lang="en-US" dirty="0"/>
          </a:p>
        </p:txBody>
      </p:sp>
      <p:sp>
        <p:nvSpPr>
          <p:cNvPr id="5" name="Oval 4"/>
          <p:cNvSpPr/>
          <p:nvPr/>
        </p:nvSpPr>
        <p:spPr>
          <a:xfrm>
            <a:off x="5562600" y="3200400"/>
            <a:ext cx="2133600" cy="1295400"/>
          </a:xfrm>
          <a:prstGeom prst="ellipse">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14400"/>
            <a:ext cx="4572000" cy="5170646"/>
          </a:xfrm>
          <a:prstGeom prst="rect">
            <a:avLst/>
          </a:prstGeom>
        </p:spPr>
        <p:txBody>
          <a:bodyPr wrap="square">
            <a:spAutoFit/>
          </a:bodyPr>
          <a:lstStyle/>
          <a:p>
            <a:pPr lvl="0" algn="ctr" fontAlgn="base">
              <a:spcBef>
                <a:spcPct val="0"/>
              </a:spcBef>
              <a:spcAft>
                <a:spcPct val="0"/>
              </a:spcAft>
            </a:pPr>
            <a:r>
              <a:rPr lang="en-US" sz="4000" dirty="0" smtClean="0">
                <a:latin typeface="Castellar" pitchFamily="18" charset="0"/>
                <a:ea typeface="Calibri" pitchFamily="34" charset="0"/>
                <a:cs typeface="Times New Roman" pitchFamily="18" charset="0"/>
              </a:rPr>
              <a:t>LEARNING</a:t>
            </a:r>
            <a:endParaRPr lang="en-US" sz="4000" dirty="0" smtClean="0">
              <a:latin typeface="Arial" pitchFamily="34" charset="0"/>
              <a:cs typeface="Arial" pitchFamily="34" charset="0"/>
            </a:endParaRPr>
          </a:p>
          <a:p>
            <a:pPr lvl="0" algn="ctr" eaLnBrk="0" fontAlgn="base" hangingPunct="0">
              <a:spcBef>
                <a:spcPct val="0"/>
              </a:spcBef>
              <a:spcAft>
                <a:spcPct val="0"/>
              </a:spcAft>
            </a:pPr>
            <a:r>
              <a:rPr lang="en-US" sz="4000" dirty="0" smtClean="0">
                <a:latin typeface="Castellar" pitchFamily="18" charset="0"/>
                <a:ea typeface="Calibri" pitchFamily="34" charset="0"/>
                <a:cs typeface="Times New Roman" pitchFamily="18" charset="0"/>
              </a:rPr>
              <a:t>THE</a:t>
            </a:r>
            <a:endParaRPr lang="en-US" sz="4000" dirty="0" smtClean="0">
              <a:latin typeface="Arial" pitchFamily="34" charset="0"/>
              <a:cs typeface="Arial" pitchFamily="34" charset="0"/>
            </a:endParaRPr>
          </a:p>
          <a:p>
            <a:pPr lvl="0" algn="ctr" eaLnBrk="0" fontAlgn="base" hangingPunct="0">
              <a:spcBef>
                <a:spcPct val="0"/>
              </a:spcBef>
              <a:spcAft>
                <a:spcPct val="0"/>
              </a:spcAft>
            </a:pPr>
            <a:r>
              <a:rPr lang="en-US" sz="4000" dirty="0" smtClean="0">
                <a:latin typeface="Castellar" pitchFamily="18" charset="0"/>
                <a:ea typeface="Calibri" pitchFamily="34" charset="0"/>
                <a:cs typeface="Times New Roman" pitchFamily="18" charset="0"/>
              </a:rPr>
              <a:t>BASICS</a:t>
            </a:r>
            <a:endParaRPr lang="en-US" sz="4000" dirty="0" smtClean="0">
              <a:latin typeface="Arial" pitchFamily="34" charset="0"/>
              <a:cs typeface="Arial" pitchFamily="34" charset="0"/>
            </a:endParaRPr>
          </a:p>
          <a:p>
            <a:pPr lvl="0" algn="ctr" eaLnBrk="0" fontAlgn="base" hangingPunct="0">
              <a:spcBef>
                <a:spcPct val="0"/>
              </a:spcBef>
              <a:spcAft>
                <a:spcPct val="0"/>
              </a:spcAft>
            </a:pPr>
            <a:endParaRPr lang="en-US" sz="2800" dirty="0" smtClean="0">
              <a:latin typeface="Bookman Old Style" pitchFamily="18" charset="0"/>
              <a:ea typeface="Calibri" pitchFamily="34" charset="0"/>
              <a:cs typeface="Times New Roman" pitchFamily="18" charset="0"/>
            </a:endParaRPr>
          </a:p>
          <a:p>
            <a:pPr lvl="0" algn="ctr" eaLnBrk="0" fontAlgn="base" hangingPunct="0">
              <a:spcBef>
                <a:spcPct val="0"/>
              </a:spcBef>
              <a:spcAft>
                <a:spcPct val="0"/>
              </a:spcAft>
            </a:pPr>
            <a:r>
              <a:rPr lang="en-US" sz="2800" dirty="0" smtClean="0">
                <a:latin typeface="Bookman Old Style" pitchFamily="18" charset="0"/>
                <a:ea typeface="Calibri" pitchFamily="34" charset="0"/>
                <a:cs typeface="Times New Roman" pitchFamily="18" charset="0"/>
              </a:rPr>
              <a:t>COLORS</a:t>
            </a: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2800" dirty="0" smtClean="0">
                <a:latin typeface="Bookman Old Style" pitchFamily="18" charset="0"/>
                <a:ea typeface="Calibri" pitchFamily="34" charset="0"/>
                <a:cs typeface="Times New Roman" pitchFamily="18" charset="0"/>
              </a:rPr>
              <a:t>SHAPES</a:t>
            </a: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2800" dirty="0" smtClean="0">
                <a:latin typeface="Bookman Old Style" pitchFamily="18" charset="0"/>
                <a:ea typeface="Calibri" pitchFamily="34" charset="0"/>
                <a:cs typeface="Times New Roman" pitchFamily="18" charset="0"/>
              </a:rPr>
              <a:t>&amp;</a:t>
            </a:r>
          </a:p>
          <a:p>
            <a:pPr lvl="0" algn="ctr" eaLnBrk="0" fontAlgn="base" hangingPunct="0">
              <a:spcBef>
                <a:spcPct val="0"/>
              </a:spcBef>
              <a:spcAft>
                <a:spcPct val="0"/>
              </a:spcAft>
            </a:pPr>
            <a:r>
              <a:rPr lang="en-US" sz="2800" dirty="0" smtClean="0">
                <a:latin typeface="Bookman Old Style" pitchFamily="18" charset="0"/>
                <a:ea typeface="Calibri" pitchFamily="34" charset="0"/>
                <a:cs typeface="Times New Roman" pitchFamily="18" charset="0"/>
              </a:rPr>
              <a:t>NUMBERS</a:t>
            </a:r>
            <a:r>
              <a:rPr lang="en-US" sz="2800" dirty="0" smtClean="0">
                <a:latin typeface="Arial" pitchFamily="34" charset="0"/>
                <a:cs typeface="Arial" pitchFamily="34" charset="0"/>
              </a:rPr>
              <a:t> </a:t>
            </a:r>
          </a:p>
          <a:p>
            <a:pPr lvl="0" algn="ctr" eaLnBrk="0" fontAlgn="base" hangingPunct="0">
              <a:spcBef>
                <a:spcPct val="0"/>
              </a:spcBef>
              <a:spcAft>
                <a:spcPct val="0"/>
              </a:spcAft>
            </a:pPr>
            <a:endParaRPr lang="en-US" sz="600" dirty="0" smtClean="0">
              <a:latin typeface="Arial" pitchFamily="34" charset="0"/>
              <a:cs typeface="Arial" pitchFamily="34" charset="0"/>
            </a:endParaRPr>
          </a:p>
          <a:p>
            <a:pPr lvl="0" algn="ctr" eaLnBrk="0" fontAlgn="base" hangingPunct="0">
              <a:spcBef>
                <a:spcPct val="0"/>
              </a:spcBef>
              <a:spcAft>
                <a:spcPct val="0"/>
              </a:spcAft>
            </a:pP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3600" dirty="0" smtClean="0">
                <a:latin typeface="Arial" pitchFamily="34" charset="0"/>
                <a:cs typeface="Arial" pitchFamily="34" charset="0"/>
              </a:rPr>
              <a:t>POCKET  TOOL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381000" y="457200"/>
            <a:ext cx="23622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LEARNING</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THE</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BASICS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COLORS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SHAPES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NUMBERS</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4114800" y="2590800"/>
            <a:ext cx="347325" cy="523220"/>
          </a:xfrm>
          <a:prstGeom prst="rect">
            <a:avLst/>
          </a:prstGeom>
        </p:spPr>
        <p:txBody>
          <a:bodyPr wrap="square">
            <a:spAutoFit/>
          </a:bodyPr>
          <a:lstStyle/>
          <a:p>
            <a:r>
              <a:rPr lang="en-US" sz="2800" dirty="0" smtClean="0">
                <a:latin typeface="Wingdings 2" pitchFamily="18" charset="2"/>
              </a:rPr>
              <a:t>u</a:t>
            </a:r>
            <a:endParaRPr lang="en-US" sz="2800" dirty="0"/>
          </a:p>
        </p:txBody>
      </p:sp>
      <p:sp>
        <p:nvSpPr>
          <p:cNvPr id="4" name="Rectangle 3"/>
          <p:cNvSpPr/>
          <p:nvPr/>
        </p:nvSpPr>
        <p:spPr>
          <a:xfrm>
            <a:off x="1143000" y="5791200"/>
            <a:ext cx="505267" cy="523220"/>
          </a:xfrm>
          <a:prstGeom prst="rect">
            <a:avLst/>
          </a:prstGeom>
        </p:spPr>
        <p:txBody>
          <a:bodyPr wrap="none">
            <a:spAutoFit/>
          </a:bodyPr>
          <a:lstStyle/>
          <a:p>
            <a:r>
              <a:rPr lang="en-US" sz="2800" dirty="0" smtClean="0">
                <a:latin typeface="Wingdings 2" pitchFamily="18" charset="2"/>
              </a:rPr>
              <a:t>t</a:t>
            </a:r>
            <a:endParaRPr lang="en-US" sz="2800" dirty="0"/>
          </a:p>
        </p:txBody>
      </p:sp>
      <p:sp>
        <p:nvSpPr>
          <p:cNvPr id="5" name="Oval 4"/>
          <p:cNvSpPr/>
          <p:nvPr/>
        </p:nvSpPr>
        <p:spPr>
          <a:xfrm>
            <a:off x="3886200" y="914400"/>
            <a:ext cx="914400" cy="9144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ross 5"/>
          <p:cNvSpPr/>
          <p:nvPr/>
        </p:nvSpPr>
        <p:spPr>
          <a:xfrm rot="2652102">
            <a:off x="3741845" y="4046644"/>
            <a:ext cx="1143000" cy="1143000"/>
          </a:xfrm>
          <a:prstGeom prst="plus">
            <a:avLst>
              <a:gd name="adj" fmla="val 40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14800" y="5791200"/>
            <a:ext cx="505267" cy="523220"/>
          </a:xfrm>
          <a:prstGeom prst="rect">
            <a:avLst/>
          </a:prstGeom>
        </p:spPr>
        <p:txBody>
          <a:bodyPr wrap="none">
            <a:spAutoFit/>
          </a:bodyPr>
          <a:lstStyle/>
          <a:p>
            <a:pPr lvl="0" algn="ctr" fontAlgn="base">
              <a:spcBef>
                <a:spcPct val="0"/>
              </a:spcBef>
              <a:spcAft>
                <a:spcPct val="0"/>
              </a:spcAft>
            </a:pPr>
            <a:r>
              <a:rPr lang="en-US" sz="2800" dirty="0" smtClean="0">
                <a:solidFill>
                  <a:prstClr val="black"/>
                </a:solidFill>
                <a:latin typeface="Wingdings 2" pitchFamily="18" charset="2"/>
                <a:ea typeface="Calibri" pitchFamily="34" charset="0"/>
                <a:cs typeface="Times New Roman" pitchFamily="18" charset="0"/>
              </a:rPr>
              <a:t>v</a:t>
            </a:r>
            <a:endParaRPr lang="en-US" dirty="0" smtClean="0">
              <a:solidFill>
                <a:prstClr val="black"/>
              </a:solidFill>
              <a:latin typeface="Arial" pitchFamily="34" charset="0"/>
              <a:cs typeface="Arial" pitchFamily="34" charset="0"/>
            </a:endParaRPr>
          </a:p>
        </p:txBody>
      </p:sp>
      <p:sp>
        <p:nvSpPr>
          <p:cNvPr id="10" name="Rectangle 9"/>
          <p:cNvSpPr/>
          <p:nvPr/>
        </p:nvSpPr>
        <p:spPr>
          <a:xfrm>
            <a:off x="7086600" y="2590800"/>
            <a:ext cx="505267" cy="523220"/>
          </a:xfrm>
          <a:prstGeom prst="rect">
            <a:avLst/>
          </a:prstGeom>
        </p:spPr>
        <p:txBody>
          <a:bodyPr wrap="none">
            <a:spAutoFit/>
          </a:bodyPr>
          <a:lstStyle/>
          <a:p>
            <a:r>
              <a:rPr lang="en-US" sz="2800" dirty="0" smtClean="0">
                <a:latin typeface="Wingdings 2" pitchFamily="18" charset="2"/>
              </a:rPr>
              <a:t>w</a:t>
            </a:r>
            <a:endParaRPr lang="en-US" sz="2800" dirty="0"/>
          </a:p>
        </p:txBody>
      </p:sp>
      <p:sp>
        <p:nvSpPr>
          <p:cNvPr id="11" name="Rectangle 10"/>
          <p:cNvSpPr/>
          <p:nvPr/>
        </p:nvSpPr>
        <p:spPr>
          <a:xfrm>
            <a:off x="7162800" y="5791200"/>
            <a:ext cx="505267" cy="523220"/>
          </a:xfrm>
          <a:prstGeom prst="rect">
            <a:avLst/>
          </a:prstGeom>
        </p:spPr>
        <p:txBody>
          <a:bodyPr wrap="none">
            <a:spAutoFit/>
          </a:bodyPr>
          <a:lstStyle/>
          <a:p>
            <a:r>
              <a:rPr lang="en-US" sz="2800" dirty="0" smtClean="0">
                <a:latin typeface="Wingdings 2" pitchFamily="18" charset="2"/>
              </a:rPr>
              <a:t>x</a:t>
            </a:r>
            <a:endParaRPr lang="en-US" sz="2800" dirty="0"/>
          </a:p>
        </p:txBody>
      </p:sp>
      <p:sp>
        <p:nvSpPr>
          <p:cNvPr id="12" name="Rectangle 11"/>
          <p:cNvSpPr/>
          <p:nvPr/>
        </p:nvSpPr>
        <p:spPr>
          <a:xfrm>
            <a:off x="6477000" y="990600"/>
            <a:ext cx="1676400" cy="838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Quad Arrow 12"/>
          <p:cNvSpPr/>
          <p:nvPr/>
        </p:nvSpPr>
        <p:spPr>
          <a:xfrm>
            <a:off x="6781800" y="4038600"/>
            <a:ext cx="1216152" cy="1216152"/>
          </a:xfrm>
          <a:prstGeom prst="quadArrow">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90800"/>
            <a:ext cx="505267" cy="523220"/>
          </a:xfrm>
          <a:prstGeom prst="rect">
            <a:avLst/>
          </a:prstGeom>
        </p:spPr>
        <p:txBody>
          <a:bodyPr wrap="none">
            <a:spAutoFit/>
          </a:bodyPr>
          <a:lstStyle/>
          <a:p>
            <a:r>
              <a:rPr lang="en-US" sz="2800" dirty="0" smtClean="0">
                <a:latin typeface="Wingdings 2" pitchFamily="18" charset="2"/>
              </a:rPr>
              <a:t>y</a:t>
            </a:r>
            <a:endParaRPr lang="en-US" sz="2800" dirty="0"/>
          </a:p>
        </p:txBody>
      </p:sp>
      <p:sp>
        <p:nvSpPr>
          <p:cNvPr id="3" name="Rectangle 2"/>
          <p:cNvSpPr/>
          <p:nvPr/>
        </p:nvSpPr>
        <p:spPr>
          <a:xfrm>
            <a:off x="4114800" y="2590800"/>
            <a:ext cx="505267" cy="523220"/>
          </a:xfrm>
          <a:prstGeom prst="rect">
            <a:avLst/>
          </a:prstGeom>
        </p:spPr>
        <p:txBody>
          <a:bodyPr wrap="none">
            <a:spAutoFit/>
          </a:bodyPr>
          <a:lstStyle/>
          <a:p>
            <a:r>
              <a:rPr lang="en-US" sz="2800" dirty="0" smtClean="0">
                <a:latin typeface="Wingdings 2" pitchFamily="18" charset="2"/>
              </a:rPr>
              <a:t>{</a:t>
            </a:r>
            <a:endParaRPr lang="en-US" sz="2800" dirty="0"/>
          </a:p>
        </p:txBody>
      </p:sp>
      <p:sp>
        <p:nvSpPr>
          <p:cNvPr id="4" name="Rectangle 3"/>
          <p:cNvSpPr/>
          <p:nvPr/>
        </p:nvSpPr>
        <p:spPr>
          <a:xfrm>
            <a:off x="7086600" y="2590800"/>
            <a:ext cx="505267" cy="523220"/>
          </a:xfrm>
          <a:prstGeom prst="rect">
            <a:avLst/>
          </a:prstGeom>
        </p:spPr>
        <p:txBody>
          <a:bodyPr wrap="none">
            <a:spAutoFit/>
          </a:bodyPr>
          <a:lstStyle/>
          <a:p>
            <a:r>
              <a:rPr lang="en-US" sz="2800" dirty="0" smtClean="0">
                <a:latin typeface="Wingdings 2" pitchFamily="18" charset="2"/>
              </a:rPr>
              <a:t>}</a:t>
            </a:r>
            <a:endParaRPr lang="en-US" sz="2800" dirty="0"/>
          </a:p>
        </p:txBody>
      </p:sp>
      <p:sp>
        <p:nvSpPr>
          <p:cNvPr id="5" name="Rectangle 4"/>
          <p:cNvSpPr/>
          <p:nvPr/>
        </p:nvSpPr>
        <p:spPr>
          <a:xfrm>
            <a:off x="1143000" y="5791200"/>
            <a:ext cx="505267" cy="523220"/>
          </a:xfrm>
          <a:prstGeom prst="rect">
            <a:avLst/>
          </a:prstGeom>
        </p:spPr>
        <p:txBody>
          <a:bodyPr wrap="none">
            <a:spAutoFit/>
          </a:bodyPr>
          <a:lstStyle/>
          <a:p>
            <a:r>
              <a:rPr lang="en-US" sz="2800" dirty="0" smtClean="0">
                <a:latin typeface="Wingdings 2" pitchFamily="18" charset="2"/>
              </a:rPr>
              <a:t>z</a:t>
            </a:r>
            <a:endParaRPr lang="en-US" sz="2800" dirty="0"/>
          </a:p>
        </p:txBody>
      </p:sp>
      <p:sp>
        <p:nvSpPr>
          <p:cNvPr id="6" name="Rectangle 5"/>
          <p:cNvSpPr/>
          <p:nvPr/>
        </p:nvSpPr>
        <p:spPr>
          <a:xfrm>
            <a:off x="4114800" y="5791200"/>
            <a:ext cx="505267" cy="523220"/>
          </a:xfrm>
          <a:prstGeom prst="rect">
            <a:avLst/>
          </a:prstGeom>
        </p:spPr>
        <p:txBody>
          <a:bodyPr wrap="none">
            <a:spAutoFit/>
          </a:bodyPr>
          <a:lstStyle/>
          <a:p>
            <a:r>
              <a:rPr lang="en-US" sz="2800" dirty="0" smtClean="0">
                <a:latin typeface="Wingdings 2" pitchFamily="18" charset="2"/>
              </a:rPr>
              <a:t>|</a:t>
            </a:r>
            <a:endParaRPr lang="en-US" sz="2800" dirty="0"/>
          </a:p>
        </p:txBody>
      </p:sp>
      <p:sp>
        <p:nvSpPr>
          <p:cNvPr id="7" name="Rectangle 6"/>
          <p:cNvSpPr/>
          <p:nvPr/>
        </p:nvSpPr>
        <p:spPr>
          <a:xfrm>
            <a:off x="7162800" y="5791200"/>
            <a:ext cx="505267" cy="523220"/>
          </a:xfrm>
          <a:prstGeom prst="rect">
            <a:avLst/>
          </a:prstGeom>
        </p:spPr>
        <p:txBody>
          <a:bodyPr wrap="none">
            <a:spAutoFit/>
          </a:bodyPr>
          <a:lstStyle/>
          <a:p>
            <a:r>
              <a:rPr lang="en-US" sz="2800" dirty="0" smtClean="0">
                <a:latin typeface="Wingdings 2" pitchFamily="18" charset="2"/>
              </a:rPr>
              <a:t>~</a:t>
            </a:r>
            <a:endParaRPr lang="en-US" sz="2800" dirty="0"/>
          </a:p>
        </p:txBody>
      </p:sp>
      <p:sp>
        <p:nvSpPr>
          <p:cNvPr id="8" name="Isosceles Triangle 7"/>
          <p:cNvSpPr/>
          <p:nvPr/>
        </p:nvSpPr>
        <p:spPr>
          <a:xfrm>
            <a:off x="762000" y="838200"/>
            <a:ext cx="1060704" cy="9144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art 10"/>
          <p:cNvSpPr/>
          <p:nvPr/>
        </p:nvSpPr>
        <p:spPr>
          <a:xfrm>
            <a:off x="914400" y="4038600"/>
            <a:ext cx="914400" cy="914400"/>
          </a:xfrm>
          <a:prstGeom prst="hear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ross 11"/>
          <p:cNvSpPr/>
          <p:nvPr/>
        </p:nvSpPr>
        <p:spPr>
          <a:xfrm>
            <a:off x="3886200" y="838200"/>
            <a:ext cx="914400" cy="914400"/>
          </a:xfrm>
          <a:prstGeom prst="plus">
            <a:avLst>
              <a:gd name="adj" fmla="val 3666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3886200" y="3962400"/>
            <a:ext cx="914400" cy="914400"/>
          </a:xfrm>
          <a:prstGeom prst="star5">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858000" y="838200"/>
            <a:ext cx="9144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629400" y="4038600"/>
            <a:ext cx="1447800" cy="91440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20470"/>
            <a:ext cx="9144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LEARNING</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THE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stellar" pitchFamily="18" charset="0"/>
                <a:ea typeface="Calibri" pitchFamily="34" charset="0"/>
                <a:cs typeface="Times New Roman" pitchFamily="18" charset="0"/>
              </a:rPr>
              <a:t>BASICS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OF</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THE BIBLE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CHRISTIANITY</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en-US" sz="280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sz="280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cs typeface="Arial" pitchFamily="34" charset="0"/>
              </a:rPr>
              <a:t>INSTRUCTION</a:t>
            </a:r>
            <a:r>
              <a:rPr kumimoji="0" lang="en-US" sz="2800" b="0" i="0" u="none" strike="noStrike" cap="none" normalizeH="0" dirty="0" smtClean="0">
                <a:ln>
                  <a:noFill/>
                </a:ln>
                <a:solidFill>
                  <a:schemeClr val="tx1"/>
                </a:solidFill>
                <a:effectLst/>
                <a:latin typeface="Arial" pitchFamily="34" charset="0"/>
                <a:cs typeface="Arial" pitchFamily="34" charset="0"/>
              </a:rPr>
              <a:t>  MANUAL</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COLORS represent</a:t>
            </a:r>
            <a:r>
              <a:rPr lang="en-US" b="1" dirty="0" smtClean="0"/>
              <a:t>:</a:t>
            </a:r>
            <a:endParaRPr lang="en-US" dirty="0"/>
          </a:p>
        </p:txBody>
      </p:sp>
      <p:sp>
        <p:nvSpPr>
          <p:cNvPr id="3" name="Content Placeholder 2"/>
          <p:cNvSpPr>
            <a:spLocks noGrp="1"/>
          </p:cNvSpPr>
          <p:nvPr>
            <p:ph idx="1"/>
          </p:nvPr>
        </p:nvSpPr>
        <p:spPr>
          <a:xfrm>
            <a:off x="1981200" y="1600200"/>
            <a:ext cx="6705600" cy="4525963"/>
          </a:xfrm>
        </p:spPr>
        <p:txBody>
          <a:bodyPr>
            <a:normAutofit fontScale="47500" lnSpcReduction="20000"/>
          </a:bodyPr>
          <a:lstStyle/>
          <a:p>
            <a:r>
              <a:rPr lang="en-US" b="1" dirty="0" smtClean="0"/>
              <a:t>WHITE</a:t>
            </a:r>
            <a:r>
              <a:rPr lang="en-US" dirty="0" smtClean="0"/>
              <a:t> = pure, clean, good, holy</a:t>
            </a:r>
          </a:p>
          <a:p>
            <a:r>
              <a:rPr lang="en-US" b="1" dirty="0" smtClean="0"/>
              <a:t>YELLOW</a:t>
            </a:r>
            <a:r>
              <a:rPr lang="en-US" dirty="0" smtClean="0"/>
              <a:t> = light, sun</a:t>
            </a:r>
          </a:p>
          <a:p>
            <a:r>
              <a:rPr lang="en-US" b="1" dirty="0" smtClean="0"/>
              <a:t>GRAY</a:t>
            </a:r>
            <a:r>
              <a:rPr lang="en-US" dirty="0" smtClean="0"/>
              <a:t> = corrupted, impure, tainted, disturbed </a:t>
            </a:r>
          </a:p>
          <a:p>
            <a:r>
              <a:rPr lang="en-US" b="1" dirty="0" smtClean="0"/>
              <a:t>BLUE</a:t>
            </a:r>
            <a:r>
              <a:rPr lang="en-US" dirty="0" smtClean="0"/>
              <a:t> = water, Noah’s flood</a:t>
            </a:r>
          </a:p>
          <a:p>
            <a:r>
              <a:rPr lang="en-US" b="1" dirty="0" smtClean="0"/>
              <a:t>BROWN</a:t>
            </a:r>
            <a:r>
              <a:rPr lang="en-US" dirty="0" smtClean="0"/>
              <a:t> = mixed together, blended</a:t>
            </a:r>
          </a:p>
          <a:p>
            <a:r>
              <a:rPr lang="en-US" b="1" dirty="0" smtClean="0"/>
              <a:t>ORANGE</a:t>
            </a:r>
            <a:r>
              <a:rPr lang="en-US" dirty="0" smtClean="0"/>
              <a:t> = “Arrange” God’s laws &amp; people</a:t>
            </a:r>
          </a:p>
          <a:p>
            <a:r>
              <a:rPr lang="en-US" b="1" dirty="0" smtClean="0"/>
              <a:t>PURPLE</a:t>
            </a:r>
            <a:r>
              <a:rPr lang="en-US" dirty="0" smtClean="0"/>
              <a:t> = the Royalty of Jesus</a:t>
            </a:r>
          </a:p>
          <a:p>
            <a:r>
              <a:rPr lang="en-US" b="1" dirty="0" smtClean="0"/>
              <a:t>RED</a:t>
            </a:r>
            <a:r>
              <a:rPr lang="en-US" dirty="0" smtClean="0"/>
              <a:t> = Jesus’ blood spilt to cover our sin debt </a:t>
            </a:r>
          </a:p>
          <a:p>
            <a:r>
              <a:rPr lang="en-US" b="1" dirty="0" smtClean="0"/>
              <a:t>GOLD</a:t>
            </a:r>
            <a:r>
              <a:rPr lang="en-US" dirty="0" smtClean="0"/>
              <a:t> = Heaven’s streets; High value; prized</a:t>
            </a:r>
          </a:p>
          <a:p>
            <a:r>
              <a:rPr lang="en-US" b="1" dirty="0" smtClean="0"/>
              <a:t>BLACK</a:t>
            </a:r>
            <a:r>
              <a:rPr lang="en-US" dirty="0" smtClean="0"/>
              <a:t> = darkness, evil, unclean, death</a:t>
            </a:r>
          </a:p>
          <a:p>
            <a:r>
              <a:rPr lang="en-US" b="1" dirty="0" smtClean="0"/>
              <a:t>GREEN</a:t>
            </a:r>
            <a:r>
              <a:rPr lang="en-US" dirty="0" smtClean="0"/>
              <a:t> = growth as a seed into a plant.</a:t>
            </a:r>
          </a:p>
          <a:p>
            <a:r>
              <a:rPr lang="en-US" u="sng" dirty="0" smtClean="0"/>
              <a:t>Primary Colors</a:t>
            </a:r>
            <a:r>
              <a:rPr lang="en-US" dirty="0" smtClean="0"/>
              <a:t> are Red, Blue &amp; Yellow.</a:t>
            </a:r>
          </a:p>
          <a:p>
            <a:r>
              <a:rPr lang="en-US" dirty="0" smtClean="0"/>
              <a:t>Mix two of these to form </a:t>
            </a:r>
            <a:r>
              <a:rPr lang="en-US" u="sng" dirty="0" smtClean="0"/>
              <a:t>Secondary Colors</a:t>
            </a:r>
            <a:endParaRPr lang="en-US" dirty="0" smtClean="0"/>
          </a:p>
          <a:p>
            <a:pPr>
              <a:buNone/>
            </a:pPr>
            <a:r>
              <a:rPr lang="en-US" dirty="0" smtClean="0"/>
              <a:t>	  which are Green, Orange &amp; Purple.</a:t>
            </a:r>
          </a:p>
          <a:p>
            <a:r>
              <a:rPr lang="en-US" dirty="0" smtClean="0"/>
              <a:t>Mix two Secondary Colors for a </a:t>
            </a:r>
            <a:r>
              <a:rPr lang="en-US" u="sng" dirty="0" smtClean="0"/>
              <a:t>Tertiary Color</a:t>
            </a:r>
            <a:endParaRPr lang="en-US" dirty="0" smtClean="0"/>
          </a:p>
          <a:p>
            <a:r>
              <a:rPr lang="en-US" dirty="0" smtClean="0"/>
              <a:t>Mix Black with White to get Gray.</a:t>
            </a:r>
          </a:p>
          <a:p>
            <a:r>
              <a:rPr lang="en-US" dirty="0" smtClean="0"/>
              <a:t>Mix several colors together to get Brown.</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SHAPES represent</a:t>
            </a:r>
            <a:r>
              <a:rPr lang="en-US" b="1" dirty="0" smtClean="0"/>
              <a:t>:</a:t>
            </a:r>
            <a:endParaRPr lang="en-US" dirty="0"/>
          </a:p>
        </p:txBody>
      </p:sp>
      <p:sp>
        <p:nvSpPr>
          <p:cNvPr id="3" name="Content Placeholder 2"/>
          <p:cNvSpPr>
            <a:spLocks noGrp="1"/>
          </p:cNvSpPr>
          <p:nvPr>
            <p:ph idx="1"/>
          </p:nvPr>
        </p:nvSpPr>
        <p:spPr>
          <a:xfrm>
            <a:off x="1981200" y="1600200"/>
            <a:ext cx="6705600" cy="4525963"/>
          </a:xfrm>
        </p:spPr>
        <p:txBody>
          <a:bodyPr>
            <a:normAutofit fontScale="47500" lnSpcReduction="20000"/>
          </a:bodyPr>
          <a:lstStyle/>
          <a:p>
            <a:r>
              <a:rPr lang="en-US" b="1" dirty="0" smtClean="0"/>
              <a:t>BLANK</a:t>
            </a:r>
            <a:r>
              <a:rPr lang="en-US" dirty="0" smtClean="0"/>
              <a:t> = Nothing, empty, void</a:t>
            </a:r>
          </a:p>
          <a:p>
            <a:r>
              <a:rPr lang="en-US" b="1" dirty="0" smtClean="0"/>
              <a:t>CIRCLE</a:t>
            </a:r>
            <a:r>
              <a:rPr lang="en-US" dirty="0" smtClean="0"/>
              <a:t> = Sphere of earth, sun &amp; moon</a:t>
            </a:r>
          </a:p>
          <a:p>
            <a:r>
              <a:rPr lang="en-US" b="1" dirty="0" smtClean="0"/>
              <a:t>X</a:t>
            </a:r>
            <a:r>
              <a:rPr lang="en-US" dirty="0" smtClean="0"/>
              <a:t> = Not, No longer, bad</a:t>
            </a:r>
          </a:p>
          <a:p>
            <a:r>
              <a:rPr lang="en-US" b="1" dirty="0" smtClean="0"/>
              <a:t>RECTANGLE</a:t>
            </a:r>
            <a:r>
              <a:rPr lang="en-US" dirty="0" smtClean="0"/>
              <a:t> = Noah’s Ark shape; a “minus</a:t>
            </a:r>
          </a:p>
          <a:p>
            <a:pPr lvl="1">
              <a:buNone/>
            </a:pPr>
            <a:r>
              <a:rPr lang="en-US" dirty="0" smtClean="0"/>
              <a:t> sign” – take away</a:t>
            </a:r>
          </a:p>
          <a:p>
            <a:r>
              <a:rPr lang="en-US" b="1" dirty="0" smtClean="0"/>
              <a:t>ARROWS</a:t>
            </a:r>
            <a:r>
              <a:rPr lang="en-US" dirty="0" smtClean="0"/>
              <a:t> = spread out at Babel, go that way,</a:t>
            </a:r>
          </a:p>
          <a:p>
            <a:pPr>
              <a:buNone/>
            </a:pPr>
            <a:r>
              <a:rPr lang="en-US" dirty="0" smtClean="0"/>
              <a:t>	  (North, East, South, West)</a:t>
            </a:r>
          </a:p>
          <a:p>
            <a:r>
              <a:rPr lang="en-US" b="1" dirty="0" smtClean="0"/>
              <a:t>TRIANGLE</a:t>
            </a:r>
            <a:r>
              <a:rPr lang="en-US" dirty="0" smtClean="0"/>
              <a:t> = Star of David, symbol of Jewish </a:t>
            </a:r>
          </a:p>
          <a:p>
            <a:pPr>
              <a:buNone/>
            </a:pPr>
            <a:r>
              <a:rPr lang="en-US" dirty="0" smtClean="0"/>
              <a:t>	  nation, is made with an inverted triangle </a:t>
            </a:r>
          </a:p>
          <a:p>
            <a:pPr>
              <a:buNone/>
            </a:pPr>
            <a:r>
              <a:rPr lang="en-US" dirty="0" smtClean="0"/>
              <a:t>	  overlapping an upright one; Trinity</a:t>
            </a:r>
          </a:p>
          <a:p>
            <a:r>
              <a:rPr lang="en-US" b="1" dirty="0" smtClean="0"/>
              <a:t>HEART</a:t>
            </a:r>
            <a:r>
              <a:rPr lang="en-US" dirty="0" smtClean="0"/>
              <a:t> = Love</a:t>
            </a:r>
          </a:p>
          <a:p>
            <a:r>
              <a:rPr lang="en-US" b="1" dirty="0" smtClean="0"/>
              <a:t>CROSS</a:t>
            </a:r>
            <a:r>
              <a:rPr lang="en-US" dirty="0" smtClean="0"/>
              <a:t> = a “plus sign” – Jesus adds hope and </a:t>
            </a:r>
          </a:p>
          <a:p>
            <a:pPr>
              <a:buNone/>
            </a:pPr>
            <a:r>
              <a:rPr lang="en-US" dirty="0" smtClean="0"/>
              <a:t>	  joy to our lives; Symbol of the Christian faith </a:t>
            </a:r>
          </a:p>
          <a:p>
            <a:pPr>
              <a:buNone/>
            </a:pPr>
            <a:r>
              <a:rPr lang="en-US" dirty="0" smtClean="0"/>
              <a:t>	  representing Christ’s sacrificial death for sin</a:t>
            </a:r>
          </a:p>
          <a:p>
            <a:r>
              <a:rPr lang="en-US" b="1" dirty="0" smtClean="0"/>
              <a:t>STAR</a:t>
            </a:r>
            <a:r>
              <a:rPr lang="en-US" dirty="0" smtClean="0"/>
              <a:t> = shines bright continuously as eternity</a:t>
            </a:r>
          </a:p>
          <a:p>
            <a:r>
              <a:rPr lang="en-US" b="1" dirty="0" smtClean="0"/>
              <a:t>SQUARE</a:t>
            </a:r>
            <a:r>
              <a:rPr lang="en-US" dirty="0" smtClean="0"/>
              <a:t> = the physical grave for our body</a:t>
            </a:r>
          </a:p>
          <a:p>
            <a:r>
              <a:rPr lang="en-US" b="1" dirty="0" smtClean="0"/>
              <a:t>OVAL</a:t>
            </a:r>
            <a:r>
              <a:rPr lang="en-US" dirty="0" smtClean="0"/>
              <a:t> = Christians grow as a SEED does</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NUMBERS represent</a:t>
            </a:r>
            <a:r>
              <a:rPr lang="en-US" b="1" dirty="0" smtClean="0"/>
              <a:t>:</a:t>
            </a:r>
            <a:endParaRPr lang="en-US" dirty="0"/>
          </a:p>
        </p:txBody>
      </p:sp>
      <p:sp>
        <p:nvSpPr>
          <p:cNvPr id="3" name="Content Placeholder 2"/>
          <p:cNvSpPr>
            <a:spLocks noGrp="1"/>
          </p:cNvSpPr>
          <p:nvPr>
            <p:ph idx="1"/>
          </p:nvPr>
        </p:nvSpPr>
        <p:spPr>
          <a:xfrm>
            <a:off x="2362200" y="1600200"/>
            <a:ext cx="6324600" cy="4525963"/>
          </a:xfrm>
        </p:spPr>
        <p:txBody>
          <a:bodyPr>
            <a:normAutofit fontScale="40000" lnSpcReduction="20000"/>
          </a:bodyPr>
          <a:lstStyle/>
          <a:p>
            <a:r>
              <a:rPr lang="en-US" b="1" dirty="0" smtClean="0"/>
              <a:t>0</a:t>
            </a:r>
            <a:r>
              <a:rPr lang="en-US" dirty="0" smtClean="0"/>
              <a:t> = Nothing, empty, void</a:t>
            </a:r>
          </a:p>
          <a:p>
            <a:r>
              <a:rPr lang="en-US" b="1" dirty="0" smtClean="0"/>
              <a:t>1</a:t>
            </a:r>
            <a:r>
              <a:rPr lang="en-US" dirty="0" smtClean="0"/>
              <a:t> = One &amp; only God</a:t>
            </a:r>
          </a:p>
          <a:p>
            <a:r>
              <a:rPr lang="en-US" b="1" dirty="0" smtClean="0"/>
              <a:t>2</a:t>
            </a:r>
            <a:r>
              <a:rPr lang="en-US" dirty="0" smtClean="0"/>
              <a:t> = Adam &amp; Eve, Good &amp; Evil, two of each </a:t>
            </a:r>
          </a:p>
          <a:p>
            <a:pPr>
              <a:buNone/>
            </a:pPr>
            <a:r>
              <a:rPr lang="en-US" dirty="0" smtClean="0"/>
              <a:t>         created kind – one male &amp; one female</a:t>
            </a:r>
          </a:p>
          <a:p>
            <a:r>
              <a:rPr lang="en-US" b="1" dirty="0" smtClean="0"/>
              <a:t>3</a:t>
            </a:r>
            <a:r>
              <a:rPr lang="en-US" dirty="0" smtClean="0"/>
              <a:t> = Trinity – Triune God: the Father, the Son </a:t>
            </a:r>
          </a:p>
          <a:p>
            <a:pPr>
              <a:buNone/>
            </a:pPr>
            <a:r>
              <a:rPr lang="en-US" dirty="0" smtClean="0"/>
              <a:t>	  &amp; the Holy Spirit;    Trinities in Nature: </a:t>
            </a:r>
          </a:p>
          <a:p>
            <a:pPr>
              <a:buNone/>
            </a:pPr>
            <a:r>
              <a:rPr lang="en-US" dirty="0" smtClean="0"/>
              <a:t>	     Space = Height, Width &amp; Depth</a:t>
            </a:r>
          </a:p>
          <a:p>
            <a:pPr>
              <a:buNone/>
            </a:pPr>
            <a:r>
              <a:rPr lang="en-US" dirty="0" smtClean="0"/>
              <a:t>	     Matter = Solid, Liquid &amp; Gas</a:t>
            </a:r>
          </a:p>
          <a:p>
            <a:pPr>
              <a:buNone/>
            </a:pPr>
            <a:r>
              <a:rPr lang="en-US" dirty="0" smtClean="0"/>
              <a:t>	     Time = Past, Present &amp; Future</a:t>
            </a:r>
          </a:p>
          <a:p>
            <a:pPr>
              <a:buNone/>
            </a:pPr>
            <a:r>
              <a:rPr lang="en-US" dirty="0" smtClean="0"/>
              <a:t>	  Noah’s Ark with 3 decks &amp; 3 sons</a:t>
            </a:r>
          </a:p>
          <a:p>
            <a:r>
              <a:rPr lang="en-US" b="1" dirty="0" smtClean="0"/>
              <a:t>4</a:t>
            </a:r>
            <a:r>
              <a:rPr lang="en-US" dirty="0" smtClean="0"/>
              <a:t> = 4 corners of the earth, 4 seasons</a:t>
            </a:r>
          </a:p>
          <a:p>
            <a:r>
              <a:rPr lang="en-US" b="1" dirty="0" smtClean="0"/>
              <a:t>5</a:t>
            </a:r>
            <a:r>
              <a:rPr lang="en-US" dirty="0" smtClean="0"/>
              <a:t> = first 5 books of Bible = Torah; 5 Jewish </a:t>
            </a:r>
          </a:p>
          <a:p>
            <a:pPr>
              <a:buNone/>
            </a:pPr>
            <a:r>
              <a:rPr lang="en-US" dirty="0" smtClean="0"/>
              <a:t>	  time periods</a:t>
            </a:r>
          </a:p>
          <a:p>
            <a:r>
              <a:rPr lang="en-US" b="1" dirty="0" smtClean="0"/>
              <a:t>6</a:t>
            </a:r>
            <a:r>
              <a:rPr lang="en-US" dirty="0" smtClean="0"/>
              <a:t> = the # of “man,” human side of Jesus, </a:t>
            </a:r>
          </a:p>
          <a:p>
            <a:pPr>
              <a:buNone/>
            </a:pPr>
            <a:r>
              <a:rPr lang="en-US" dirty="0" smtClean="0"/>
              <a:t>	  Doubled makes 12 for disciples</a:t>
            </a:r>
          </a:p>
          <a:p>
            <a:r>
              <a:rPr lang="en-US" b="1" dirty="0" smtClean="0"/>
              <a:t>7</a:t>
            </a:r>
            <a:r>
              <a:rPr lang="en-US" dirty="0" smtClean="0"/>
              <a:t> = divine worship, obedience, completion &amp; </a:t>
            </a:r>
          </a:p>
          <a:p>
            <a:pPr>
              <a:buNone/>
            </a:pPr>
            <a:r>
              <a:rPr lang="en-US" dirty="0" smtClean="0"/>
              <a:t>	  Rest (7 day creation week, Sabbath); # of God </a:t>
            </a:r>
          </a:p>
          <a:p>
            <a:r>
              <a:rPr lang="en-US" b="1" dirty="0" smtClean="0"/>
              <a:t>8</a:t>
            </a:r>
            <a:r>
              <a:rPr lang="en-US" dirty="0" smtClean="0"/>
              <a:t> = lying on its side resembles the symbol for </a:t>
            </a:r>
          </a:p>
          <a:p>
            <a:pPr>
              <a:buNone/>
            </a:pPr>
            <a:r>
              <a:rPr lang="en-US" dirty="0" smtClean="0"/>
              <a:t>	  infinity – as never ending time (eternity)</a:t>
            </a:r>
          </a:p>
          <a:p>
            <a:r>
              <a:rPr lang="en-US" b="1" dirty="0" smtClean="0"/>
              <a:t>9</a:t>
            </a:r>
            <a:r>
              <a:rPr lang="en-US" dirty="0" smtClean="0"/>
              <a:t> = we live &amp; die once unlike 9 lives of a cat</a:t>
            </a:r>
          </a:p>
          <a:p>
            <a:r>
              <a:rPr lang="en-US" b="1" dirty="0" smtClean="0"/>
              <a:t>10</a:t>
            </a:r>
            <a:r>
              <a:rPr lang="en-US" dirty="0" smtClean="0"/>
              <a:t> = Laws: 10 Commandments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study </a:t>
            </a:r>
            <a:br>
              <a:rPr lang="en-US" dirty="0" smtClean="0"/>
            </a:br>
            <a:r>
              <a:rPr lang="en-US" dirty="0" smtClean="0"/>
              <a:t>BIBLICAL history?</a:t>
            </a:r>
            <a:endParaRPr lang="en-US" dirty="0"/>
          </a:p>
        </p:txBody>
      </p:sp>
      <p:sp>
        <p:nvSpPr>
          <p:cNvPr id="3" name="Content Placeholder 2"/>
          <p:cNvSpPr>
            <a:spLocks noGrp="1"/>
          </p:cNvSpPr>
          <p:nvPr>
            <p:ph idx="1"/>
          </p:nvPr>
        </p:nvSpPr>
        <p:spPr/>
        <p:txBody>
          <a:bodyPr/>
          <a:lstStyle/>
          <a:p>
            <a:r>
              <a:rPr lang="en-US" dirty="0" smtClean="0"/>
              <a:t>To </a:t>
            </a:r>
            <a:r>
              <a:rPr lang="en-US" dirty="0" smtClean="0"/>
              <a:t>remember what all </a:t>
            </a:r>
            <a:r>
              <a:rPr lang="en-US" dirty="0" smtClean="0"/>
              <a:t>God </a:t>
            </a:r>
            <a:r>
              <a:rPr lang="en-US" dirty="0" smtClean="0"/>
              <a:t>has done in the </a:t>
            </a:r>
            <a:r>
              <a:rPr lang="en-US" dirty="0" smtClean="0"/>
              <a:t>past:</a:t>
            </a:r>
          </a:p>
          <a:p>
            <a:pPr lvl="1"/>
            <a:r>
              <a:rPr lang="en-US" dirty="0" smtClean="0"/>
              <a:t>His </a:t>
            </a:r>
            <a:r>
              <a:rPr lang="en-US" dirty="0" smtClean="0"/>
              <a:t>Creation and how He created </a:t>
            </a:r>
            <a:endParaRPr lang="en-US" dirty="0" smtClean="0"/>
          </a:p>
          <a:p>
            <a:pPr lvl="1"/>
            <a:r>
              <a:rPr lang="en-US" dirty="0" smtClean="0"/>
              <a:t>His care </a:t>
            </a:r>
            <a:r>
              <a:rPr lang="en-US" dirty="0" smtClean="0"/>
              <a:t>for His </a:t>
            </a:r>
            <a:r>
              <a:rPr lang="en-US" dirty="0" smtClean="0"/>
              <a:t>people</a:t>
            </a:r>
          </a:p>
          <a:p>
            <a:pPr lvl="1"/>
            <a:r>
              <a:rPr lang="en-US" dirty="0" smtClean="0"/>
              <a:t>His </a:t>
            </a:r>
            <a:r>
              <a:rPr lang="en-US" dirty="0" smtClean="0"/>
              <a:t>judgment on those who disobeyed </a:t>
            </a:r>
            <a:r>
              <a:rPr lang="en-US" dirty="0" smtClean="0"/>
              <a:t> Him</a:t>
            </a:r>
            <a:r>
              <a:rPr lang="en-US" dirty="0" smtClean="0"/>
              <a: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BIBLICAL TIMELINE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0 = </a:t>
            </a:r>
            <a:r>
              <a:rPr lang="en-US" b="1" u="sng" dirty="0" smtClean="0"/>
              <a:t>Conceived Plan</a:t>
            </a:r>
            <a:r>
              <a:rPr lang="en-US" dirty="0" smtClean="0"/>
              <a:t> of God before time began</a:t>
            </a:r>
          </a:p>
          <a:p>
            <a:r>
              <a:rPr lang="en-US" dirty="0" smtClean="0"/>
              <a:t>1 = </a:t>
            </a:r>
            <a:r>
              <a:rPr lang="en-US" b="1" u="sng" dirty="0" smtClean="0"/>
              <a:t>Created Universe</a:t>
            </a:r>
            <a:r>
              <a:rPr lang="en-US" dirty="0" smtClean="0"/>
              <a:t> by God</a:t>
            </a:r>
          </a:p>
          <a:p>
            <a:r>
              <a:rPr lang="en-US" dirty="0" smtClean="0"/>
              <a:t>2 = </a:t>
            </a:r>
            <a:r>
              <a:rPr lang="en-US" b="1" u="sng" dirty="0" smtClean="0"/>
              <a:t>Corrupted Perfection</a:t>
            </a:r>
            <a:r>
              <a:rPr lang="en-US" dirty="0" smtClean="0"/>
              <a:t> due to sin</a:t>
            </a:r>
          </a:p>
          <a:p>
            <a:r>
              <a:rPr lang="en-US" dirty="0" smtClean="0"/>
              <a:t>3 = </a:t>
            </a:r>
            <a:r>
              <a:rPr lang="en-US" b="1" u="sng" dirty="0" smtClean="0"/>
              <a:t>Catastrophe Occurred</a:t>
            </a:r>
            <a:r>
              <a:rPr lang="en-US" dirty="0" smtClean="0"/>
              <a:t> in Noah’s day</a:t>
            </a:r>
          </a:p>
          <a:p>
            <a:r>
              <a:rPr lang="en-US" dirty="0" smtClean="0"/>
              <a:t>4 = </a:t>
            </a:r>
            <a:r>
              <a:rPr lang="en-US" b="1" u="sng" dirty="0" smtClean="0"/>
              <a:t>Confused People</a:t>
            </a:r>
            <a:r>
              <a:rPr lang="en-US" dirty="0" smtClean="0"/>
              <a:t> at Tower of Babel</a:t>
            </a:r>
          </a:p>
          <a:p>
            <a:r>
              <a:rPr lang="en-US" dirty="0" smtClean="0"/>
              <a:t>5 = </a:t>
            </a:r>
            <a:r>
              <a:rPr lang="en-US" b="1" u="sng" dirty="0" smtClean="0"/>
              <a:t>Chosen Nation</a:t>
            </a:r>
            <a:r>
              <a:rPr lang="en-US" dirty="0" smtClean="0"/>
              <a:t> – history of OT Jews</a:t>
            </a:r>
          </a:p>
          <a:p>
            <a:r>
              <a:rPr lang="en-US" dirty="0" smtClean="0"/>
              <a:t>6 = </a:t>
            </a:r>
            <a:r>
              <a:rPr lang="en-US" b="1" u="sng" dirty="0" smtClean="0"/>
              <a:t>Christ Came</a:t>
            </a:r>
            <a:r>
              <a:rPr lang="en-US" dirty="0" smtClean="0"/>
              <a:t> – Jesus’ ministry</a:t>
            </a:r>
          </a:p>
          <a:p>
            <a:r>
              <a:rPr lang="en-US" dirty="0" smtClean="0"/>
              <a:t>7 = </a:t>
            </a:r>
            <a:r>
              <a:rPr lang="en-US" b="1" u="sng" dirty="0" smtClean="0"/>
              <a:t>Cross Deliverance</a:t>
            </a:r>
            <a:r>
              <a:rPr lang="en-US" dirty="0" smtClean="0"/>
              <a:t> to save His people</a:t>
            </a:r>
          </a:p>
          <a:p>
            <a:r>
              <a:rPr lang="en-US" dirty="0" smtClean="0"/>
              <a:t>8 = </a:t>
            </a:r>
            <a:r>
              <a:rPr lang="en-US" b="1" u="sng" dirty="0" smtClean="0"/>
              <a:t>Crowned Eternity</a:t>
            </a:r>
            <a:r>
              <a:rPr lang="en-US" dirty="0" smtClean="0"/>
              <a:t> – Heavenly Kingdom</a:t>
            </a:r>
          </a:p>
          <a:p>
            <a:r>
              <a:rPr lang="en-US" dirty="0" smtClean="0"/>
              <a:t>9 = </a:t>
            </a:r>
            <a:r>
              <a:rPr lang="en-US" b="1" u="sng" dirty="0" smtClean="0"/>
              <a:t>Ceased Living</a:t>
            </a:r>
            <a:r>
              <a:rPr lang="en-US" dirty="0" smtClean="0"/>
              <a:t> – Heaven or Hell</a:t>
            </a:r>
          </a:p>
          <a:p>
            <a:r>
              <a:rPr lang="en-US" dirty="0" smtClean="0"/>
              <a:t>10 = </a:t>
            </a:r>
            <a:r>
              <a:rPr lang="en-US" b="1" u="sng" dirty="0" smtClean="0"/>
              <a:t>Christian Life</a:t>
            </a:r>
            <a:r>
              <a:rPr lang="en-US" dirty="0" smtClean="0"/>
              <a:t> – How to live forever</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BIBLICAL HISTORY</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In the beginning nothing </a:t>
            </a:r>
            <a:r>
              <a:rPr lang="en-US" b="1" dirty="0" smtClean="0"/>
              <a:t>(0, blank, White)</a:t>
            </a:r>
            <a:r>
              <a:rPr lang="en-US" dirty="0" smtClean="0"/>
              <a:t> existed except God and His </a:t>
            </a:r>
            <a:r>
              <a:rPr lang="en-US" u="sng" dirty="0" smtClean="0"/>
              <a:t>conceived plan</a:t>
            </a:r>
            <a:r>
              <a:rPr lang="en-US" dirty="0" smtClean="0"/>
              <a:t>.  Then the one </a:t>
            </a:r>
            <a:r>
              <a:rPr lang="en-US" b="1" dirty="0" smtClean="0"/>
              <a:t>(1)</a:t>
            </a:r>
            <a:r>
              <a:rPr lang="en-US" dirty="0" smtClean="0"/>
              <a:t> and only true God said “let there be light </a:t>
            </a:r>
            <a:r>
              <a:rPr lang="en-US" b="1" dirty="0" smtClean="0"/>
              <a:t>(Yellow)</a:t>
            </a:r>
            <a:r>
              <a:rPr lang="en-US" dirty="0" smtClean="0"/>
              <a:t>” and He </a:t>
            </a:r>
            <a:r>
              <a:rPr lang="en-US" u="sng" dirty="0" smtClean="0"/>
              <a:t>created</a:t>
            </a:r>
            <a:r>
              <a:rPr lang="en-US" dirty="0" smtClean="0"/>
              <a:t> the </a:t>
            </a:r>
            <a:r>
              <a:rPr lang="en-US" u="sng" dirty="0" smtClean="0"/>
              <a:t>universe</a:t>
            </a:r>
            <a:r>
              <a:rPr lang="en-US" dirty="0" smtClean="0"/>
              <a:t> and everything in it in 6 days - the earth first, then stars, sun, &amp; moon </a:t>
            </a:r>
            <a:r>
              <a:rPr lang="en-US" b="1" dirty="0" smtClean="0"/>
              <a:t>(circle) </a:t>
            </a:r>
            <a:r>
              <a:rPr lang="en-US" dirty="0" smtClean="0"/>
              <a:t>which were signs for seasons, days, months and years. The earth was without form, shapeless </a:t>
            </a:r>
            <a:r>
              <a:rPr lang="en-US" b="1" dirty="0" smtClean="0"/>
              <a:t>(no shape on page 0)</a:t>
            </a:r>
            <a:r>
              <a:rPr lang="en-US" dirty="0" smtClean="0"/>
              <a:t>, and void of any forms until God created the land &amp; seas. Then He created all the original kinds of plants and animals and finally man. . . .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533401"/>
            <a:ext cx="5791200" cy="5632311"/>
          </a:xfrm>
          <a:prstGeom prst="rect">
            <a:avLst/>
          </a:prstGeom>
        </p:spPr>
        <p:txBody>
          <a:bodyPr wrap="square">
            <a:spAutoFit/>
          </a:bodyPr>
          <a:lstStyle/>
          <a:p>
            <a:pPr algn="ctr"/>
            <a:r>
              <a:rPr lang="en-US" sz="2400" dirty="0"/>
              <a:t>Learn more by visiting my website </a:t>
            </a:r>
            <a:r>
              <a:rPr lang="en-US" sz="2400" u="sng" dirty="0">
                <a:hlinkClick r:id="rId3"/>
              </a:rPr>
              <a:t>www.biblicalreliability.com</a:t>
            </a:r>
            <a:r>
              <a:rPr lang="en-US" sz="2400" dirty="0"/>
              <a:t> </a:t>
            </a:r>
            <a:endParaRPr lang="en-US" sz="2400" dirty="0" smtClean="0"/>
          </a:p>
          <a:p>
            <a:pPr algn="ctr"/>
            <a:r>
              <a:rPr lang="en-US" sz="2400" dirty="0" smtClean="0"/>
              <a:t>and </a:t>
            </a:r>
            <a:r>
              <a:rPr lang="en-US" sz="2400" dirty="0"/>
              <a:t>see </a:t>
            </a:r>
            <a:r>
              <a:rPr lang="en-US" sz="2400" dirty="0" smtClean="0"/>
              <a:t>the articles </a:t>
            </a:r>
          </a:p>
          <a:p>
            <a:pPr algn="ctr"/>
            <a:r>
              <a:rPr lang="en-US" sz="2400" dirty="0" smtClean="0"/>
              <a:t>“Learning The Basics”</a:t>
            </a:r>
          </a:p>
          <a:p>
            <a:pPr algn="ctr"/>
            <a:r>
              <a:rPr lang="en-US" sz="2400" dirty="0" smtClean="0"/>
              <a:t>“The </a:t>
            </a:r>
            <a:r>
              <a:rPr lang="en-US" sz="2400" dirty="0"/>
              <a:t>Story of the </a:t>
            </a:r>
            <a:r>
              <a:rPr lang="en-US" sz="2400" dirty="0" smtClean="0"/>
              <a:t>Bible”</a:t>
            </a:r>
          </a:p>
          <a:p>
            <a:pPr algn="ctr"/>
            <a:r>
              <a:rPr lang="en-US" sz="2400" dirty="0" smtClean="0"/>
              <a:t>“</a:t>
            </a:r>
            <a:r>
              <a:rPr lang="en-US" sz="2400" dirty="0"/>
              <a:t>God’s </a:t>
            </a:r>
            <a:r>
              <a:rPr lang="en-US" sz="2400" dirty="0" smtClean="0"/>
              <a:t>Plan”</a:t>
            </a:r>
          </a:p>
          <a:p>
            <a:pPr algn="ctr"/>
            <a:r>
              <a:rPr lang="en-US" sz="2400" dirty="0" smtClean="0"/>
              <a:t>“</a:t>
            </a:r>
            <a:r>
              <a:rPr lang="en-US" sz="2400" dirty="0"/>
              <a:t>Man’s Early </a:t>
            </a:r>
            <a:r>
              <a:rPr lang="en-US" sz="2400" dirty="0" smtClean="0"/>
              <a:t>History”</a:t>
            </a:r>
          </a:p>
          <a:p>
            <a:pPr algn="ctr"/>
            <a:r>
              <a:rPr lang="en-US" sz="2400" dirty="0" smtClean="0"/>
              <a:t>“</a:t>
            </a:r>
            <a:r>
              <a:rPr lang="en-US" sz="2400" dirty="0"/>
              <a:t>The Deity of Jesus </a:t>
            </a:r>
            <a:r>
              <a:rPr lang="en-US" sz="2400" dirty="0" smtClean="0"/>
              <a:t>Christ”</a:t>
            </a:r>
          </a:p>
          <a:p>
            <a:pPr algn="ctr"/>
            <a:r>
              <a:rPr lang="en-US" sz="2400" dirty="0" smtClean="0"/>
              <a:t>“</a:t>
            </a:r>
            <a:r>
              <a:rPr lang="en-US" sz="2400" dirty="0"/>
              <a:t>Genesis vs. </a:t>
            </a:r>
            <a:r>
              <a:rPr lang="en-US" sz="2400" dirty="0" smtClean="0"/>
              <a:t>Revelation”</a:t>
            </a:r>
          </a:p>
          <a:p>
            <a:pPr algn="ctr"/>
            <a:r>
              <a:rPr lang="en-US" sz="2400" dirty="0" smtClean="0"/>
              <a:t>“</a:t>
            </a:r>
            <a:r>
              <a:rPr lang="en-US" sz="2400" dirty="0"/>
              <a:t>What Does It Mean To Be </a:t>
            </a:r>
            <a:r>
              <a:rPr lang="en-US" sz="2400" dirty="0" smtClean="0"/>
              <a:t>Saved” </a:t>
            </a:r>
            <a:r>
              <a:rPr lang="en-US" sz="2400" dirty="0"/>
              <a:t>and much more. </a:t>
            </a:r>
            <a:endParaRPr lang="en-US" sz="2400" dirty="0" smtClean="0"/>
          </a:p>
          <a:p>
            <a:pPr algn="ctr"/>
            <a:endParaRPr lang="en-US" sz="2400" dirty="0"/>
          </a:p>
          <a:p>
            <a:pPr algn="ctr"/>
            <a:r>
              <a:rPr lang="en-US" sz="2400" dirty="0" smtClean="0"/>
              <a:t>Also </a:t>
            </a:r>
            <a:r>
              <a:rPr lang="en-US" sz="2400" dirty="0"/>
              <a:t>see “The Seven C’s of History” and much more information at </a:t>
            </a:r>
            <a:r>
              <a:rPr lang="en-US" sz="2400" u="sng" dirty="0">
                <a:hlinkClick r:id="rId4"/>
              </a:rPr>
              <a:t>www.AnswersInGenesis.org</a:t>
            </a:r>
            <a:r>
              <a:rPr lang="en-US" sz="24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study </a:t>
            </a:r>
            <a:br>
              <a:rPr lang="en-US" dirty="0" smtClean="0"/>
            </a:br>
            <a:r>
              <a:rPr lang="en-US" dirty="0" smtClean="0"/>
              <a:t>BIBLICAL history?</a:t>
            </a:r>
            <a:endParaRPr lang="en-US" dirty="0"/>
          </a:p>
        </p:txBody>
      </p:sp>
      <p:sp>
        <p:nvSpPr>
          <p:cNvPr id="3" name="Content Placeholder 2"/>
          <p:cNvSpPr>
            <a:spLocks noGrp="1"/>
          </p:cNvSpPr>
          <p:nvPr>
            <p:ph idx="1"/>
          </p:nvPr>
        </p:nvSpPr>
        <p:spPr/>
        <p:txBody>
          <a:bodyPr/>
          <a:lstStyle/>
          <a:p>
            <a:r>
              <a:rPr lang="en-US" dirty="0" smtClean="0"/>
              <a:t>T</a:t>
            </a:r>
            <a:r>
              <a:rPr lang="en-US" dirty="0" smtClean="0"/>
              <a:t>o </a:t>
            </a:r>
            <a:r>
              <a:rPr lang="en-US" dirty="0" smtClean="0"/>
              <a:t>learn more and more about God and </a:t>
            </a:r>
            <a:r>
              <a:rPr lang="en-US" dirty="0" smtClean="0"/>
              <a:t>Jesus:</a:t>
            </a:r>
          </a:p>
          <a:p>
            <a:pPr lvl="1"/>
            <a:r>
              <a:rPr lang="en-US" dirty="0" smtClean="0"/>
              <a:t>The Bible is God’s Word and His </a:t>
            </a:r>
            <a:r>
              <a:rPr lang="en-US" dirty="0" smtClean="0"/>
              <a:t> </a:t>
            </a:r>
            <a:r>
              <a:rPr lang="en-US" dirty="0" smtClean="0"/>
              <a:t>revelation to us about </a:t>
            </a:r>
            <a:r>
              <a:rPr lang="en-US" dirty="0" smtClean="0"/>
              <a:t>Himself</a:t>
            </a:r>
          </a:p>
          <a:p>
            <a:pPr lvl="1"/>
            <a:r>
              <a:rPr lang="en-US" dirty="0" smtClean="0"/>
              <a:t>To </a:t>
            </a:r>
            <a:r>
              <a:rPr lang="en-US" dirty="0" smtClean="0"/>
              <a:t>develop a strong personal relationship with </a:t>
            </a:r>
            <a:r>
              <a:rPr lang="en-US" dirty="0" smtClean="0"/>
              <a:t>God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REMEMBER </a:t>
            </a:r>
            <a:br>
              <a:rPr lang="en-US" dirty="0" smtClean="0"/>
            </a:br>
            <a:r>
              <a:rPr lang="en-US" dirty="0" smtClean="0"/>
              <a:t>BIBLE STORIES?</a:t>
            </a:r>
            <a:endParaRPr lang="en-US" dirty="0"/>
          </a:p>
        </p:txBody>
      </p:sp>
      <p:sp>
        <p:nvSpPr>
          <p:cNvPr id="3" name="Content Placeholder 2"/>
          <p:cNvSpPr>
            <a:spLocks noGrp="1"/>
          </p:cNvSpPr>
          <p:nvPr>
            <p:ph idx="1"/>
          </p:nvPr>
        </p:nvSpPr>
        <p:spPr/>
        <p:txBody>
          <a:bodyPr/>
          <a:lstStyle/>
          <a:p>
            <a:r>
              <a:rPr lang="en-US" dirty="0" smtClean="0"/>
              <a:t>We often learn by association and repetition</a:t>
            </a:r>
            <a:r>
              <a:rPr lang="en-US" dirty="0" smtClean="0"/>
              <a:t>.</a:t>
            </a:r>
          </a:p>
          <a:p>
            <a:pPr lvl="1"/>
            <a:r>
              <a:rPr lang="en-US" dirty="0" smtClean="0"/>
              <a:t>Jesus often </a:t>
            </a:r>
            <a:r>
              <a:rPr lang="en-US" dirty="0" smtClean="0"/>
              <a:t>used association when He told parables, </a:t>
            </a:r>
            <a:r>
              <a:rPr lang="en-US" dirty="0" smtClean="0"/>
              <a:t>using familiar objects </a:t>
            </a:r>
            <a:endParaRPr lang="en-US" dirty="0" smtClean="0"/>
          </a:p>
          <a:p>
            <a:pPr lvl="1"/>
            <a:r>
              <a:rPr lang="en-US" dirty="0" smtClean="0"/>
              <a:t>We remember by </a:t>
            </a:r>
            <a:r>
              <a:rPr lang="en-US" dirty="0" smtClean="0"/>
              <a:t>telling and retelling stories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REMEMBER </a:t>
            </a:r>
            <a:br>
              <a:rPr lang="en-US" dirty="0" smtClean="0"/>
            </a:br>
            <a:r>
              <a:rPr lang="en-US" dirty="0" smtClean="0"/>
              <a:t>BIBLE STORIES?</a:t>
            </a:r>
            <a:endParaRPr lang="en-US" dirty="0"/>
          </a:p>
        </p:txBody>
      </p:sp>
      <p:sp>
        <p:nvSpPr>
          <p:cNvPr id="3" name="Content Placeholder 2"/>
          <p:cNvSpPr>
            <a:spLocks noGrp="1"/>
          </p:cNvSpPr>
          <p:nvPr>
            <p:ph idx="1"/>
          </p:nvPr>
        </p:nvSpPr>
        <p:spPr/>
        <p:txBody>
          <a:bodyPr/>
          <a:lstStyle/>
          <a:p>
            <a:r>
              <a:rPr lang="en-US" dirty="0" smtClean="0"/>
              <a:t>Help </a:t>
            </a:r>
            <a:r>
              <a:rPr lang="en-US" dirty="0" smtClean="0"/>
              <a:t>adults and children remember the basics of Biblical </a:t>
            </a:r>
            <a:r>
              <a:rPr lang="en-US" dirty="0" smtClean="0"/>
              <a:t>history by:</a:t>
            </a:r>
          </a:p>
          <a:p>
            <a:pPr lvl="1"/>
            <a:r>
              <a:rPr lang="en-US" dirty="0" smtClean="0"/>
              <a:t>Using </a:t>
            </a:r>
            <a:r>
              <a:rPr lang="en-US" dirty="0" smtClean="0"/>
              <a:t>familiar objects </a:t>
            </a:r>
            <a:endParaRPr lang="en-US" dirty="0" smtClean="0"/>
          </a:p>
          <a:p>
            <a:pPr lvl="2"/>
            <a:r>
              <a:rPr lang="en-US" dirty="0" smtClean="0"/>
              <a:t>Colors, Shapes &amp; </a:t>
            </a:r>
            <a:r>
              <a:rPr lang="en-US" dirty="0" smtClean="0"/>
              <a:t>Numbers</a:t>
            </a:r>
          </a:p>
          <a:p>
            <a:pPr lvl="1"/>
            <a:r>
              <a:rPr lang="en-US" dirty="0" smtClean="0"/>
              <a:t>Telling </a:t>
            </a:r>
            <a:r>
              <a:rPr lang="en-US" dirty="0" smtClean="0"/>
              <a:t>the stories over and </a:t>
            </a:r>
            <a:r>
              <a:rPr lang="en-US" dirty="0" smtClean="0"/>
              <a:t>over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66850"/>
          </a:xfrm>
        </p:spPr>
        <p:txBody>
          <a:bodyPr>
            <a:normAutofit fontScale="90000"/>
          </a:bodyPr>
          <a:lstStyle/>
          <a:p>
            <a:r>
              <a:rPr lang="en-US" dirty="0"/>
              <a:t>LEARNING</a:t>
            </a:r>
            <a:br>
              <a:rPr lang="en-US" dirty="0"/>
            </a:br>
            <a:r>
              <a:rPr lang="en-US" dirty="0"/>
              <a:t>THE</a:t>
            </a:r>
            <a:br>
              <a:rPr lang="en-US" dirty="0"/>
            </a:br>
            <a:r>
              <a:rPr lang="en-US" dirty="0"/>
              <a:t>BASICS</a:t>
            </a:r>
            <a:br>
              <a:rPr lang="en-US" dirty="0"/>
            </a:br>
            <a:endParaRPr lang="en-US" dirty="0"/>
          </a:p>
        </p:txBody>
      </p:sp>
      <p:sp>
        <p:nvSpPr>
          <p:cNvPr id="3" name="Subtitle 2"/>
          <p:cNvSpPr>
            <a:spLocks noGrp="1"/>
          </p:cNvSpPr>
          <p:nvPr>
            <p:ph type="subTitle" idx="1"/>
          </p:nvPr>
        </p:nvSpPr>
        <p:spPr>
          <a:xfrm>
            <a:off x="1371600" y="2895600"/>
            <a:ext cx="6400800" cy="3124200"/>
          </a:xfrm>
        </p:spPr>
        <p:txBody>
          <a:bodyPr>
            <a:normAutofit fontScale="92500"/>
          </a:bodyPr>
          <a:lstStyle/>
          <a:p>
            <a:r>
              <a:rPr lang="en-US" sz="2600" dirty="0" smtClean="0"/>
              <a:t>OF</a:t>
            </a:r>
            <a:endParaRPr lang="en-US" sz="2600" dirty="0"/>
          </a:p>
          <a:p>
            <a:r>
              <a:rPr lang="en-US" dirty="0" smtClean="0"/>
              <a:t>THE BIBLE</a:t>
            </a:r>
            <a:endParaRPr lang="en-US" dirty="0"/>
          </a:p>
          <a:p>
            <a:r>
              <a:rPr lang="en-US" sz="2600" dirty="0"/>
              <a:t>&amp;</a:t>
            </a:r>
          </a:p>
          <a:p>
            <a:r>
              <a:rPr lang="en-US" dirty="0" smtClean="0"/>
              <a:t>CHRISTIANITY</a:t>
            </a:r>
          </a:p>
          <a:p>
            <a:r>
              <a:rPr lang="en-US" sz="2600" dirty="0" smtClean="0"/>
              <a:t>WITH</a:t>
            </a:r>
          </a:p>
          <a:p>
            <a:r>
              <a:rPr lang="en-US" dirty="0" smtClean="0"/>
              <a:t>COLORS, SHAPES </a:t>
            </a:r>
            <a:r>
              <a:rPr lang="en-US" sz="2600" dirty="0" smtClean="0"/>
              <a:t>&amp;</a:t>
            </a:r>
            <a:r>
              <a:rPr lang="en-US" dirty="0" smtClean="0"/>
              <a:t> NUMBERS</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b="1" u="sng" dirty="0"/>
              <a:t>C</a:t>
            </a:r>
            <a:r>
              <a:rPr lang="en-US" b="1" u="sng" dirty="0"/>
              <a:t>onceived </a:t>
            </a:r>
            <a:r>
              <a:rPr lang="en-US" sz="5400" b="1" u="sng" dirty="0"/>
              <a:t>P</a:t>
            </a:r>
            <a:r>
              <a:rPr lang="en-US" b="1" u="sng" dirty="0"/>
              <a:t>lan</a:t>
            </a:r>
            <a:r>
              <a:rPr lang="en-US" dirty="0"/>
              <a:t> </a:t>
            </a:r>
          </a:p>
        </p:txBody>
      </p:sp>
      <p:sp>
        <p:nvSpPr>
          <p:cNvPr id="5" name="Content Placeholder 4"/>
          <p:cNvSpPr>
            <a:spLocks noGrp="1"/>
          </p:cNvSpPr>
          <p:nvPr>
            <p:ph sz="half" idx="1"/>
          </p:nvPr>
        </p:nvSpPr>
        <p:spPr/>
        <p:txBody>
          <a:bodyPr>
            <a:normAutofit/>
          </a:bodyPr>
          <a:lstStyle/>
          <a:p>
            <a:pPr>
              <a:buNone/>
            </a:pPr>
            <a:r>
              <a:rPr lang="en-US" dirty="0" smtClean="0"/>
              <a:t>COLOR: White</a:t>
            </a:r>
          </a:p>
          <a:p>
            <a:pPr>
              <a:buFont typeface="Wingdings" pitchFamily="2" charset="2"/>
              <a:buChar char="Ø"/>
            </a:pPr>
            <a:r>
              <a:rPr lang="en-US" sz="2000" dirty="0" smtClean="0"/>
              <a:t>Good, </a:t>
            </a:r>
            <a:r>
              <a:rPr lang="en-US" sz="2000" dirty="0"/>
              <a:t>clean</a:t>
            </a:r>
            <a:r>
              <a:rPr lang="en-US" sz="2000" dirty="0" smtClean="0"/>
              <a:t>, pure &amp; holy</a:t>
            </a:r>
          </a:p>
          <a:p>
            <a:endParaRPr lang="en-US" dirty="0" smtClean="0"/>
          </a:p>
          <a:p>
            <a:pPr>
              <a:buNone/>
            </a:pPr>
            <a:r>
              <a:rPr lang="en-US" dirty="0" smtClean="0"/>
              <a:t>SHAPE: None</a:t>
            </a:r>
          </a:p>
          <a:p>
            <a:pPr>
              <a:buFont typeface="Wingdings" pitchFamily="2" charset="2"/>
              <a:buChar char="Ø"/>
            </a:pPr>
            <a:r>
              <a:rPr lang="en-US" sz="2000" dirty="0"/>
              <a:t>Nothing, empty, </a:t>
            </a:r>
            <a:r>
              <a:rPr lang="en-US" sz="2000" dirty="0" smtClean="0"/>
              <a:t>void</a:t>
            </a:r>
          </a:p>
          <a:p>
            <a:pPr>
              <a:buFont typeface="Wingdings" pitchFamily="2" charset="2"/>
              <a:buChar char="Ø"/>
            </a:pPr>
            <a:r>
              <a:rPr lang="en-US" sz="2000" dirty="0" smtClean="0"/>
              <a:t>Without form, shapeless</a:t>
            </a:r>
            <a:endParaRPr lang="en-US" sz="2000" dirty="0"/>
          </a:p>
          <a:p>
            <a:pPr>
              <a:buNone/>
            </a:pPr>
            <a:endParaRPr lang="en-US" dirty="0" smtClean="0"/>
          </a:p>
          <a:p>
            <a:pPr>
              <a:buNone/>
            </a:pPr>
            <a:r>
              <a:rPr lang="en-US" dirty="0" smtClean="0"/>
              <a:t>NUMBER: Zero</a:t>
            </a:r>
          </a:p>
          <a:p>
            <a:pPr>
              <a:buFont typeface="Wingdings" pitchFamily="2" charset="2"/>
              <a:buChar char="Ø"/>
            </a:pPr>
            <a:r>
              <a:rPr lang="en-US" sz="2000" dirty="0"/>
              <a:t>Nothing, empty, void</a:t>
            </a:r>
            <a:endParaRPr lang="en-US" sz="2000" dirty="0" smtClean="0"/>
          </a:p>
          <a:p>
            <a:endParaRPr lang="en-US" dirty="0"/>
          </a:p>
          <a:p>
            <a:endParaRPr lang="en-US" sz="2000" dirty="0"/>
          </a:p>
        </p:txBody>
      </p:sp>
      <p:sp>
        <p:nvSpPr>
          <p:cNvPr id="6" name="Content Placeholder 5"/>
          <p:cNvSpPr>
            <a:spLocks noGrp="1"/>
          </p:cNvSpPr>
          <p:nvPr>
            <p:ph sz="half" idx="2"/>
          </p:nvPr>
        </p:nvSpPr>
        <p:spPr/>
        <p:txBody>
          <a:bodyPr>
            <a:normAutofit/>
          </a:bodyPr>
          <a:lstStyle/>
          <a:p>
            <a:pPr>
              <a:buNone/>
            </a:pPr>
            <a:endParaRPr lang="en-US" sz="4000" dirty="0" smtClean="0"/>
          </a:p>
          <a:p>
            <a:pPr>
              <a:buNone/>
            </a:pPr>
            <a:endParaRPr lang="en-US" sz="4000" dirty="0"/>
          </a:p>
          <a:p>
            <a:pPr>
              <a:buNone/>
            </a:pPr>
            <a:endParaRPr lang="en-US" sz="4000" dirty="0" smtClean="0"/>
          </a:p>
          <a:p>
            <a:pPr>
              <a:buNone/>
            </a:pPr>
            <a:endParaRPr lang="en-US" sz="4000" dirty="0"/>
          </a:p>
          <a:p>
            <a:pPr>
              <a:buNone/>
            </a:pPr>
            <a:endParaRPr lang="en-US" sz="4000" dirty="0" smtClean="0"/>
          </a:p>
          <a:p>
            <a:pPr>
              <a:buNone/>
            </a:pPr>
            <a:r>
              <a:rPr lang="en-US" sz="3400" dirty="0"/>
              <a:t> </a:t>
            </a:r>
            <a:r>
              <a:rPr lang="en-US" sz="3400" dirty="0" smtClean="0"/>
              <a:t>           </a:t>
            </a:r>
            <a:r>
              <a:rPr lang="en-US" sz="4000" dirty="0" smtClean="0">
                <a:latin typeface="Wingdings 2" pitchFamily="18" charset="2"/>
              </a:rPr>
              <a:t>t</a:t>
            </a:r>
            <a:endParaRPr lang="en-US" sz="4000" dirty="0">
              <a:latin typeface="Wingdings 2" pitchFamily="18"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FFFF00"/>
      </a:accent1>
      <a:accent2>
        <a:srgbClr val="0070C0"/>
      </a:accent2>
      <a:accent3>
        <a:srgbClr val="FC5F18"/>
      </a:accent3>
      <a:accent4>
        <a:srgbClr val="7030A0"/>
      </a:accent4>
      <a:accent5>
        <a:srgbClr val="00B050"/>
      </a:accent5>
      <a:accent6>
        <a:srgbClr val="FF0000"/>
      </a:accent6>
      <a:hlink>
        <a:srgbClr val="0000FF"/>
      </a:hlink>
      <a:folHlink>
        <a:srgbClr val="800080"/>
      </a:folHlink>
    </a:clrScheme>
    <a:fontScheme name="Custom 1">
      <a:majorFont>
        <a:latin typeface="Castellar"/>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TotalTime>
  <Words>4965</Words>
  <Application>Microsoft Office PowerPoint</Application>
  <PresentationFormat>On-screen Show (4:3)</PresentationFormat>
  <Paragraphs>643</Paragraphs>
  <Slides>42</Slides>
  <Notes>41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LEARNING THE BASICS </vt:lpstr>
      <vt:lpstr>Why study history?</vt:lpstr>
      <vt:lpstr>Why study history?</vt:lpstr>
      <vt:lpstr>Why study  BIBLICAL history?</vt:lpstr>
      <vt:lpstr>Why study  BIBLICAL history?</vt:lpstr>
      <vt:lpstr>HOW REMEMBER  BIBLE STORIES?</vt:lpstr>
      <vt:lpstr>HOW REMEMBER  BIBLE STORIES?</vt:lpstr>
      <vt:lpstr>LEARNING THE BASICS </vt:lpstr>
      <vt:lpstr>Conceived Plan </vt:lpstr>
      <vt:lpstr>Created Universe </vt:lpstr>
      <vt:lpstr>Corrupted Perfection </vt:lpstr>
      <vt:lpstr>Catastrophe Occurred </vt:lpstr>
      <vt:lpstr>Confused People </vt:lpstr>
      <vt:lpstr>Chosen Nation </vt:lpstr>
      <vt:lpstr>Chosen Nation </vt:lpstr>
      <vt:lpstr>Christ Came</vt:lpstr>
      <vt:lpstr>Cross Deliverance </vt:lpstr>
      <vt:lpstr>Crowned Eternity </vt:lpstr>
      <vt:lpstr>Ceased Living </vt:lpstr>
      <vt:lpstr>Christian Life </vt:lpstr>
      <vt:lpstr>REVIEW</vt:lpstr>
      <vt:lpstr>Conceived Plan </vt:lpstr>
      <vt:lpstr>Created Universe </vt:lpstr>
      <vt:lpstr>Corrupted Perfection </vt:lpstr>
      <vt:lpstr>Catastrophe Occurred </vt:lpstr>
      <vt:lpstr>Confused People </vt:lpstr>
      <vt:lpstr>Chosen Nation </vt:lpstr>
      <vt:lpstr>Christ Came</vt:lpstr>
      <vt:lpstr>Cross Deliverance </vt:lpstr>
      <vt:lpstr>Crowned Eternity </vt:lpstr>
      <vt:lpstr>Ceased Living </vt:lpstr>
      <vt:lpstr>Christian Life </vt:lpstr>
      <vt:lpstr>Slide 33</vt:lpstr>
      <vt:lpstr>Slide 34</vt:lpstr>
      <vt:lpstr>Slide 35</vt:lpstr>
      <vt:lpstr>Slide 36</vt:lpstr>
      <vt:lpstr>COLORS represent:</vt:lpstr>
      <vt:lpstr>SHAPES represent:</vt:lpstr>
      <vt:lpstr>NUMBERS represent:</vt:lpstr>
      <vt:lpstr>BIBLICAL TIMELINE</vt:lpstr>
      <vt:lpstr>BIBLICAL HISTORY</vt:lpstr>
      <vt:lpstr>Slide 42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THE BASICS</dc:title>
  <dc:creator>Brooks Harris</dc:creator>
  <cp:lastModifiedBy>Brooks Harris</cp:lastModifiedBy>
  <cp:revision>66</cp:revision>
  <dcterms:created xsi:type="dcterms:W3CDTF">2013-09-29T20:28:12Z</dcterms:created>
  <dcterms:modified xsi:type="dcterms:W3CDTF">2013-11-13T04:34:26Z</dcterms:modified>
</cp:coreProperties>
</file>